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437" r:id="rId2"/>
    <p:sldId id="509" r:id="rId3"/>
    <p:sldId id="475" r:id="rId4"/>
    <p:sldId id="439" r:id="rId5"/>
    <p:sldId id="442" r:id="rId6"/>
    <p:sldId id="443" r:id="rId7"/>
    <p:sldId id="444" r:id="rId8"/>
    <p:sldId id="445" r:id="rId9"/>
    <p:sldId id="448" r:id="rId10"/>
    <p:sldId id="446" r:id="rId11"/>
    <p:sldId id="450" r:id="rId12"/>
    <p:sldId id="451" r:id="rId13"/>
    <p:sldId id="501" r:id="rId14"/>
    <p:sldId id="453" r:id="rId15"/>
    <p:sldId id="502" r:id="rId16"/>
    <p:sldId id="503" r:id="rId17"/>
    <p:sldId id="504" r:id="rId18"/>
    <p:sldId id="454" r:id="rId19"/>
    <p:sldId id="505" r:id="rId20"/>
    <p:sldId id="506" r:id="rId21"/>
    <p:sldId id="507" r:id="rId22"/>
    <p:sldId id="508" r:id="rId23"/>
    <p:sldId id="510" r:id="rId24"/>
    <p:sldId id="455" r:id="rId25"/>
    <p:sldId id="511" r:id="rId26"/>
    <p:sldId id="513" r:id="rId27"/>
    <p:sldId id="512" r:id="rId28"/>
    <p:sldId id="461" r:id="rId29"/>
    <p:sldId id="466" r:id="rId30"/>
    <p:sldId id="447" r:id="rId31"/>
    <p:sldId id="514" r:id="rId32"/>
    <p:sldId id="449" r:id="rId33"/>
    <p:sldId id="468" r:id="rId34"/>
    <p:sldId id="469" r:id="rId35"/>
    <p:sldId id="470" r:id="rId36"/>
    <p:sldId id="515" r:id="rId37"/>
    <p:sldId id="517" r:id="rId38"/>
    <p:sldId id="518" r:id="rId39"/>
    <p:sldId id="519" r:id="rId40"/>
    <p:sldId id="521" r:id="rId41"/>
    <p:sldId id="522" r:id="rId42"/>
    <p:sldId id="523" r:id="rId43"/>
    <p:sldId id="524" r:id="rId44"/>
    <p:sldId id="525" r:id="rId45"/>
    <p:sldId id="526" r:id="rId46"/>
    <p:sldId id="51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5" r:id="rId55"/>
    <p:sldId id="534" r:id="rId56"/>
    <p:sldId id="536" r:id="rId57"/>
    <p:sldId id="537" r:id="rId58"/>
    <p:sldId id="538" r:id="rId59"/>
    <p:sldId id="485" r:id="rId60"/>
    <p:sldId id="539" r:id="rId61"/>
    <p:sldId id="540" r:id="rId62"/>
    <p:sldId id="541" r:id="rId63"/>
    <p:sldId id="545" r:id="rId64"/>
    <p:sldId id="546" r:id="rId65"/>
    <p:sldId id="547" r:id="rId66"/>
    <p:sldId id="548" r:id="rId67"/>
    <p:sldId id="549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44" r:id="rId79"/>
    <p:sldId id="542" r:id="rId80"/>
    <p:sldId id="543" r:id="rId81"/>
  </p:sldIdLst>
  <p:sldSz cx="12192000" cy="6858000"/>
  <p:notesSz cx="6797675" cy="9926638"/>
  <p:custDataLst>
    <p:tags r:id="rId83"/>
  </p:custDataLst>
  <p:defaultTextStyle>
    <a:defPPr>
      <a:defRPr lang="en-US"/>
    </a:defPPr>
    <a:lvl1pPr marL="177800" indent="-177800" algn="l" defTabSz="711200" rtl="0" eaLnBrk="1" latinLnBrk="0" hangingPunct="1">
      <a:spcBef>
        <a:spcPts val="1200"/>
      </a:spcBef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556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334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112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8890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0668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2446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14224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16002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3BD"/>
    <a:srgbClr val="D61F24"/>
    <a:srgbClr val="FFC2C2"/>
    <a:srgbClr val="989898"/>
    <a:srgbClr val="FFFFFF"/>
    <a:srgbClr val="00B0F0"/>
    <a:srgbClr val="0070C0"/>
    <a:srgbClr val="104C3E"/>
    <a:srgbClr val="5C5C5C"/>
    <a:srgbClr val="FAE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9D7B26C5-4107-4FEC-AEDC-1716B250A1EF}" styleName="Light Style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chemeClr val="dk2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1905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accent3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6595" autoAdjust="0"/>
  </p:normalViewPr>
  <p:slideViewPr>
    <p:cSldViewPr snapToGrid="0">
      <p:cViewPr>
        <p:scale>
          <a:sx n="60" d="100"/>
          <a:sy n="60" d="100"/>
        </p:scale>
        <p:origin x="-1507" y="-6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237C-580B-4BC2-A821-F58FBE6CE06E}" type="datetimeFigureOut">
              <a:rPr lang="en-US" smtClean="0"/>
              <a:pPr/>
              <a:t>01-Mar-24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5AA0-97DF-4616-AA49-6E5F4D3FBF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1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ientLogo"/>
          <p:cNvSpPr>
            <a:spLocks noGrp="1"/>
          </p:cNvSpPr>
          <p:nvPr>
            <p:ph type="pic" sz="quarter" idx="10"/>
          </p:nvPr>
        </p:nvSpPr>
        <p:spPr>
          <a:xfrm>
            <a:off x="8617039" y="3364443"/>
            <a:ext cx="3239999" cy="13996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34965" y="2420938"/>
            <a:ext cx="11522075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subtitle/contacts/date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34964" y="1268413"/>
            <a:ext cx="11522075" cy="900112"/>
          </a:xfrm>
        </p:spPr>
        <p:txBody>
          <a:bodyPr anchor="b"/>
          <a:lstStyle>
            <a:lvl1pPr algn="l">
              <a:spcBef>
                <a:spcPts val="0"/>
              </a:spcBef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overall_0_132225818430298324 columns_1_132225818430298324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460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2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overall_0_132225817961514341 columns_1_132225817961514341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2351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453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overall_0_132364976894211211 columns_1_132364976894211211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44423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tfpConfiguration" hidden="1"/>
          <p:cNvSpPr txBox="1"/>
          <p:nvPr userDrawn="1"/>
        </p:nvSpPr>
        <p:spPr bwMode="hidden">
          <a:xfrm>
            <a:off x="0" y="0"/>
            <a:ext cx="36000" cy="36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&lt;btfp&gt;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  &lt;template version="2.3.3" type="branded" pageSize="widescreen" /&gt;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  &lt;!--BTFPCONFIGURATION:3C627466703E0D0A20203C74656D706C6174652076657273696F6E3D22322E332E342220747970653D226272616E64656422207061676553697A653D227769646573637265656E22202F3E0D0A3C2F627466703E--&gt;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&lt;/btfp&gt;</a:t>
            </a:r>
            <a:endParaRPr lang="en-US" sz="100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9" name="SlideNumber"/>
          <p:cNvSpPr/>
          <p:nvPr userDrawn="1"/>
        </p:nvSpPr>
        <p:spPr bwMode="gray">
          <a:xfrm>
            <a:off x="11715975" y="6649694"/>
            <a:ext cx="141064" cy="138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marL="0" indent="0" algn="r" defTabSz="711200" rtl="0" eaLnBrk="1" latinLnBrk="0" hangingPunct="1">
              <a:spcBef>
                <a:spcPts val="1200"/>
              </a:spcBef>
              <a:buNone/>
            </a:pPr>
            <a:fld id="{BB69BBE8-4DB2-4642-B003-B220ACD5A2FD}" type="slidenum">
              <a:rPr lang="en-US" sz="900" b="0" baseline="0" smtClean="0">
                <a:solidFill>
                  <a:schemeClr val="bg2"/>
                </a:solidFill>
                <a:latin typeface="+mn-lt"/>
              </a:rPr>
              <a:pPr marL="0" indent="0" algn="r" defTabSz="711200" rtl="0" eaLnBrk="1" latinLnBrk="0" hangingPunct="1">
                <a:spcBef>
                  <a:spcPts val="1200"/>
                </a:spcBef>
                <a:buNone/>
              </a:pPr>
              <a:t>‹#›</a:t>
            </a:fld>
            <a:endParaRPr lang="en-US" sz="9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CreatedFooter"/>
          <p:cNvSpPr/>
          <p:nvPr userDrawn="1"/>
        </p:nvSpPr>
        <p:spPr>
          <a:xfrm>
            <a:off x="8263033" y="6642830"/>
            <a:ext cx="1368171" cy="16503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0" indent="0" algn="ctr" defTabSz="711200" rtl="0" eaLnBrk="1" latinLnBrk="0" hangingPunct="1">
              <a:spcBef>
                <a:spcPts val="1200"/>
              </a:spcBef>
              <a:buNone/>
            </a:pPr>
            <a:r>
              <a:rPr lang="en-US" sz="600" smtClean="0">
                <a:solidFill>
                  <a:srgbClr val="FFFFFF"/>
                </a:solidFill>
              </a:rPr>
              <a:t>Class 5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OfficeCode"/>
          <p:cNvSpPr/>
          <p:nvPr userDrawn="1"/>
        </p:nvSpPr>
        <p:spPr>
          <a:xfrm>
            <a:off x="7348519" y="6642830"/>
            <a:ext cx="288036" cy="16503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0" indent="0" algn="ctr" defTabSz="711200" rtl="0" eaLnBrk="1" latinLnBrk="0" hangingPunct="1">
              <a:spcBef>
                <a:spcPts val="1200"/>
              </a:spcBef>
              <a:buNone/>
            </a:pPr>
            <a:r>
              <a:rPr lang="en-US" sz="600" smtClean="0">
                <a:solidFill>
                  <a:srgbClr val="FFFFFF"/>
                </a:solidFill>
              </a:rPr>
              <a:t>NDL</a:t>
            </a:r>
            <a:endParaRPr lang="en-US" sz="600" dirty="0">
              <a:solidFill>
                <a:srgbClr val="FFFFFF"/>
              </a:solidFill>
            </a:endParaRPr>
          </a:p>
        </p:txBody>
      </p:sp>
      <p:cxnSp>
        <p:nvCxnSpPr>
          <p:cNvPr id="20" name="FooterSeparatorLine"/>
          <p:cNvCxnSpPr/>
          <p:nvPr userDrawn="1"/>
        </p:nvCxnSpPr>
        <p:spPr>
          <a:xfrm>
            <a:off x="0" y="6598800"/>
            <a:ext cx="11857037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334435" y="1268413"/>
            <a:ext cx="11522603" cy="5292725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3" name="TitleSeparatorLine"/>
          <p:cNvCxnSpPr/>
          <p:nvPr userDrawn="1"/>
        </p:nvCxnSpPr>
        <p:spPr>
          <a:xfrm>
            <a:off x="0" y="873125"/>
            <a:ext cx="11857037" cy="0"/>
          </a:xfrm>
          <a:prstGeom prst="line">
            <a:avLst/>
          </a:prstGeom>
          <a:ln w="19050" cap="flat">
            <a:solidFill>
              <a:srgbClr val="0070C0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334963" y="1"/>
            <a:ext cx="11522075" cy="876687"/>
          </a:xfrm>
          <a:prstGeom prst="rect">
            <a:avLst/>
          </a:prstGeom>
        </p:spPr>
        <p:txBody>
          <a:bodyPr vert="horz" lIns="36000" tIns="36000" rIns="36000" bIns="7200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9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3" r:id="rId3"/>
    <p:sldLayoutId id="2147483655" r:id="rId4"/>
  </p:sldLayoutIdLst>
  <p:txStyles>
    <p:titleStyle>
      <a:lvl1pPr algn="l" defTabSz="7112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354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88" indent="-173038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80975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77800" indent="-177800" algn="l" defTabSz="711200" rtl="0" eaLnBrk="1" latinLnBrk="0" hangingPunct="1">
        <a:spcBef>
          <a:spcPts val="1200"/>
        </a:spcBef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711200" rtl="0" eaLnBrk="1" latinLnBrk="0" hangingPunct="1">
        <a:spcBef>
          <a:spcPts val="600"/>
        </a:spcBef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00" indent="-177800" algn="l" defTabSz="711200" rtl="0" eaLnBrk="1" latinLnBrk="0" hangingPunct="1">
        <a:spcBef>
          <a:spcPts val="600"/>
        </a:spcBef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1200" indent="-177800" algn="l" defTabSz="711200" rtl="0" eaLnBrk="1" latinLnBrk="0" hangingPunct="1">
        <a:spcBef>
          <a:spcPts val="600"/>
        </a:spcBef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89000" indent="-177800" algn="l" defTabSz="711200" rtl="0" eaLnBrk="1" latinLnBrk="0" hangingPunct="1">
        <a:spcBef>
          <a:spcPts val="600"/>
        </a:spcBef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446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4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002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50" userDrawn="1">
          <p15:clr>
            <a:srgbClr val="D1D1D1"/>
          </p15:clr>
        </p15:guide>
        <p15:guide id="2" pos="211" userDrawn="1">
          <p15:clr>
            <a:srgbClr val="D1D1D1"/>
          </p15:clr>
        </p15:guide>
        <p15:guide id="4" orient="horz" pos="799" userDrawn="1">
          <p15:clr>
            <a:srgbClr val="D1D1D1"/>
          </p15:clr>
        </p15:guide>
        <p15:guide id="7" orient="horz" pos="4133" userDrawn="1">
          <p15:clr>
            <a:srgbClr val="D1D1D1"/>
          </p15:clr>
        </p15:guide>
        <p15:guide id="8" pos="7469" userDrawn="1">
          <p15:clr>
            <a:srgbClr val="D1D1D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 smtClean="0">
                <a:solidFill>
                  <a:srgbClr val="000000"/>
                </a:solidFill>
              </a:rPr>
              <a:t>Problem Statement	</a:t>
            </a:r>
            <a:endParaRPr sz="2200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=""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325438" y="1048414"/>
            <a:ext cx="11561762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ea typeface="Montserrat" charset="0"/>
                <a:cs typeface="Montserrat" charset="0"/>
              </a:rPr>
              <a:t>You are working as a </a:t>
            </a:r>
            <a:r>
              <a:rPr lang="en-CA" b="1" dirty="0" smtClean="0">
                <a:ea typeface="Montserrat" charset="0"/>
                <a:cs typeface="Montserrat" charset="0"/>
              </a:rPr>
              <a:t>data scientist </a:t>
            </a:r>
            <a:r>
              <a:rPr lang="en-CA" dirty="0" smtClean="0">
                <a:ea typeface="Montserrat" charset="0"/>
                <a:cs typeface="Montserrat" charset="0"/>
              </a:rPr>
              <a:t>in the </a:t>
            </a:r>
            <a:r>
              <a:rPr lang="en-CA" b="1" dirty="0" err="1" smtClean="0">
                <a:ea typeface="Montserrat" charset="0"/>
                <a:cs typeface="Montserrat" charset="0"/>
              </a:rPr>
              <a:t>Walmart</a:t>
            </a:r>
            <a:r>
              <a:rPr lang="en-CA" b="1" dirty="0" smtClean="0">
                <a:ea typeface="Montserrat" charset="0"/>
                <a:cs typeface="Montserrat" charset="0"/>
              </a:rPr>
              <a:t>. </a:t>
            </a:r>
            <a:r>
              <a:rPr lang="en-CA" dirty="0" err="1" smtClean="0">
                <a:ea typeface="Montserrat" charset="0"/>
                <a:cs typeface="Montserrat" charset="0"/>
              </a:rPr>
              <a:t>Walmart</a:t>
            </a:r>
            <a:r>
              <a:rPr lang="en-CA" dirty="0" smtClean="0">
                <a:ea typeface="Montserrat" charset="0"/>
                <a:cs typeface="Montserrat" charset="0"/>
              </a:rPr>
              <a:t> has asked you to develop a model for one of the retail store in Boulder. If they like your work, they will ask you to replicate the model for other </a:t>
            </a:r>
            <a:r>
              <a:rPr lang="en-CA" dirty="0" err="1" smtClean="0">
                <a:ea typeface="Montserrat" charset="0"/>
                <a:cs typeface="Montserrat" charset="0"/>
              </a:rPr>
              <a:t>Walmart</a:t>
            </a:r>
            <a:r>
              <a:rPr lang="en-CA" dirty="0" smtClean="0">
                <a:ea typeface="Montserrat" charset="0"/>
                <a:cs typeface="Montserrat" charset="0"/>
              </a:rPr>
              <a:t> retail stores as well 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>
                <a:ea typeface="Montserrat" charset="0"/>
                <a:cs typeface="Montserrat" charset="0"/>
              </a:rPr>
              <a:t>You would like to </a:t>
            </a:r>
            <a:r>
              <a:rPr lang="en-CA" b="1" dirty="0" smtClean="0">
                <a:ea typeface="Montserrat" charset="0"/>
                <a:cs typeface="Montserrat" charset="0"/>
              </a:rPr>
              <a:t>develop a model </a:t>
            </a:r>
            <a:r>
              <a:rPr lang="en-CA" dirty="0" smtClean="0">
                <a:ea typeface="Montserrat" charset="0"/>
                <a:cs typeface="Montserrat" charset="0"/>
              </a:rPr>
              <a:t>to get sense of customers and </a:t>
            </a:r>
            <a:r>
              <a:rPr lang="en-CA" b="1" dirty="0" smtClean="0">
                <a:ea typeface="Montserrat" charset="0"/>
                <a:cs typeface="Montserrat" charset="0"/>
              </a:rPr>
              <a:t>classify them into different cohorts/groups </a:t>
            </a:r>
            <a:endParaRPr lang="en-CA" b="1" dirty="0" smtClean="0">
              <a:solidFill>
                <a:srgbClr val="C00000"/>
              </a:solidFill>
              <a:ea typeface="Montserrat" charset="0"/>
              <a:cs typeface="Montserrat" charset="0"/>
            </a:endParaRPr>
          </a:p>
          <a:p>
            <a:r>
              <a:rPr lang="en-CA" dirty="0" smtClean="0">
                <a:ea typeface="Montserrat" charset="0"/>
                <a:cs typeface="Montserrat" charset="0"/>
              </a:rPr>
              <a:t>You are given the </a:t>
            </a:r>
            <a:r>
              <a:rPr lang="en-CA" b="1" dirty="0" smtClean="0">
                <a:ea typeface="Montserrat" charset="0"/>
                <a:cs typeface="Montserrat" charset="0"/>
              </a:rPr>
              <a:t>following attributes for 2000 customers </a:t>
            </a:r>
            <a:r>
              <a:rPr lang="en-CA" dirty="0" smtClean="0">
                <a:ea typeface="Montserrat" charset="0"/>
                <a:cs typeface="Montserrat" charset="0"/>
              </a:rPr>
              <a:t>(based on the Loyalty card they use at checkout)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Customer 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Sex/Gender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Martial Status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Education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Income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Occupation (Unskilled/Skilled/Highly skilled)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Settlement Size (</a:t>
            </a:r>
            <a:r>
              <a:rPr lang="en-US" dirty="0" smtClean="0">
                <a:ea typeface="Montserrat" charset="0"/>
                <a:cs typeface="Montserrat" charset="0"/>
              </a:rPr>
              <a:t>The size of the city that the customer lives in)</a:t>
            </a:r>
            <a:endParaRPr lang="en-CA" dirty="0">
              <a:ea typeface="Montserrat" charset="0"/>
              <a:cs typeface="Montserrat" charset="0"/>
            </a:endParaRPr>
          </a:p>
          <a:p>
            <a:r>
              <a:rPr lang="en-CA" dirty="0" smtClean="0">
                <a:ea typeface="Montserrat" charset="0"/>
                <a:cs typeface="Montserrat" charset="0"/>
              </a:rPr>
              <a:t>The </a:t>
            </a:r>
            <a:r>
              <a:rPr lang="en-CA" dirty="0">
                <a:ea typeface="Montserrat" charset="0"/>
                <a:cs typeface="Montserrat" charset="0"/>
              </a:rPr>
              <a:t>model </a:t>
            </a:r>
            <a:r>
              <a:rPr lang="en-CA" dirty="0" smtClean="0">
                <a:ea typeface="Montserrat" charset="0"/>
                <a:cs typeface="Montserrat" charset="0"/>
              </a:rPr>
              <a:t>should be able to classify customers into different cohorts so that suitable marketing strategies can be used for individual cohort</a:t>
            </a:r>
          </a:p>
          <a:p>
            <a:endParaRPr lang="en-CA" dirty="0" smtClean="0">
              <a:ea typeface="Montserrat" charset="0"/>
              <a:cs typeface="Montserrat" charset="0"/>
            </a:endParaRPr>
          </a:p>
          <a:p>
            <a:pPr>
              <a:buNone/>
            </a:pPr>
            <a:r>
              <a:rPr lang="en-CA" dirty="0" smtClean="0">
                <a:ea typeface="Montserrat" charset="0"/>
                <a:cs typeface="Montserrat" charset="0"/>
              </a:rPr>
              <a:t>Note: Dataset is codified and a separate Data dictionary is provided herein for your reference</a:t>
            </a:r>
            <a:endParaRPr lang="en-CA" dirty="0">
              <a:ea typeface="Montserrat" charset="0"/>
              <a:cs typeface="Montserrat" charset="0"/>
            </a:endParaRPr>
          </a:p>
        </p:txBody>
      </p:sp>
      <p:pic>
        <p:nvPicPr>
          <p:cNvPr id="60418" name="Picture 2" descr="Walmart Uses AI To Prevent Checkout Theft | TheDealExper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0925" y="2542353"/>
            <a:ext cx="2991654" cy="1682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0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IN" b="1" dirty="0">
                <a:solidFill>
                  <a:srgbClr val="002060"/>
                </a:solidFill>
              </a:rPr>
              <a:t>Check NULL values in the dataset</a:t>
            </a: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77820" y="1855222"/>
            <a:ext cx="4551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dataset.isnull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().sum()</a:t>
            </a:r>
          </a:p>
        </p:txBody>
      </p:sp>
      <p:sp>
        <p:nvSpPr>
          <p:cNvPr id="14" name="Rectangle 13"/>
          <p:cNvSpPr/>
          <p:nvPr/>
        </p:nvSpPr>
        <p:spPr bwMode="gray">
          <a:xfrm>
            <a:off x="7213599" y="2881407"/>
            <a:ext cx="3816351" cy="2761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There is </a:t>
            </a:r>
            <a:r>
              <a:rPr lang="en-IN" b="1" dirty="0">
                <a:solidFill>
                  <a:schemeClr val="tx1"/>
                </a:solidFill>
              </a:rPr>
              <a:t>no NULL value </a:t>
            </a:r>
            <a:r>
              <a:rPr lang="en-IN" dirty="0">
                <a:solidFill>
                  <a:schemeClr val="tx1"/>
                </a:solidFill>
              </a:rPr>
              <a:t>in the dataset</a:t>
            </a:r>
          </a:p>
        </p:txBody>
      </p:sp>
      <p:sp>
        <p:nvSpPr>
          <p:cNvPr id="16" name="Down Arrow 15"/>
          <p:cNvSpPr/>
          <p:nvPr/>
        </p:nvSpPr>
        <p:spPr bwMode="gray">
          <a:xfrm rot="16200000">
            <a:off x="5849207" y="2531327"/>
            <a:ext cx="540328" cy="1037334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8654" y="2267443"/>
            <a:ext cx="2875236" cy="245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69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3" y="1235078"/>
            <a:ext cx="11396663" cy="16053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Definition: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“Uni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smtClean="0">
                <a:solidFill>
                  <a:schemeClr val="tx1"/>
                </a:solidFill>
              </a:rPr>
              <a:t>means </a:t>
            </a:r>
            <a:r>
              <a:rPr lang="en-US" dirty="0">
                <a:solidFill>
                  <a:schemeClr val="tx1"/>
                </a:solidFill>
              </a:rPr>
              <a:t>“one”, so </a:t>
            </a:r>
            <a:r>
              <a:rPr lang="en-US" b="1" dirty="0" smtClean="0">
                <a:solidFill>
                  <a:schemeClr val="tx1"/>
                </a:solidFill>
              </a:rPr>
              <a:t>analyzing one column </a:t>
            </a:r>
            <a:r>
              <a:rPr lang="en-US" dirty="0" smtClean="0">
                <a:solidFill>
                  <a:schemeClr val="tx1"/>
                </a:solidFill>
              </a:rPr>
              <a:t>at a time.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b="1" dirty="0" smtClean="0">
                <a:solidFill>
                  <a:schemeClr val="tx1"/>
                </a:solidFill>
              </a:rPr>
              <a:t>doesn’t deal with causes or relationships </a:t>
            </a:r>
            <a:r>
              <a:rPr lang="en-US" dirty="0" smtClean="0">
                <a:solidFill>
                  <a:schemeClr val="tx1"/>
                </a:solidFill>
              </a:rPr>
              <a:t>with other columns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Rectangle 16"/>
          <p:cNvSpPr/>
          <p:nvPr/>
        </p:nvSpPr>
        <p:spPr bwMode="gray">
          <a:xfrm>
            <a:off x="1431925" y="2599289"/>
            <a:ext cx="10425111" cy="16053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For Categorical Variables (e.g. Sex, Marital Status, etc.)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Frequency table or Bar chart</a:t>
            </a:r>
          </a:p>
          <a:p>
            <a:endParaRPr lang="en-IN" dirty="0" smtClean="0">
              <a:solidFill>
                <a:srgbClr val="002060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r>
              <a:rPr lang="en-US" b="1" u="sng" dirty="0" smtClean="0">
                <a:solidFill>
                  <a:schemeClr val="tx1"/>
                </a:solidFill>
              </a:rPr>
              <a:t>For Continuous Variables (e.g. Age, Income, etc.</a:t>
            </a:r>
            <a:r>
              <a:rPr lang="en-US" b="1" dirty="0" smtClean="0">
                <a:solidFill>
                  <a:schemeClr val="tx1"/>
                </a:solidFill>
              </a:rPr>
              <a:t>): </a:t>
            </a:r>
            <a:r>
              <a:rPr lang="en-US" dirty="0" smtClean="0">
                <a:solidFill>
                  <a:schemeClr val="tx1"/>
                </a:solidFill>
              </a:rPr>
              <a:t>Box plot or histogram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 descr="ABC Icon - Free Download, PNG and Ve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3" y="2338347"/>
            <a:ext cx="814185" cy="81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23 Icon #403292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3" y="3401972"/>
            <a:ext cx="924403" cy="9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gray">
          <a:xfrm>
            <a:off x="475394" y="5322724"/>
            <a:ext cx="5238669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b="1" dirty="0" smtClean="0"/>
              <a:t>ID </a:t>
            </a:r>
            <a:r>
              <a:rPr lang="en-US" sz="1600" dirty="0" smtClean="0"/>
              <a:t>is not Relevant for us. </a:t>
            </a:r>
            <a:r>
              <a:rPr lang="en-US" dirty="0" smtClean="0"/>
              <a:t>We have to drop that column.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Sex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30"/>
            <a:ext cx="2470484" cy="316812"/>
            <a:chOff x="-208547" y="944435"/>
            <a:chExt cx="2470484" cy="25018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1" y="944435"/>
              <a:ext cx="914400" cy="25018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80"/>
              <a:ext cx="2470484" cy="203299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SEX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4134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dataset['Sex'].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(dataset[Sex'])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618741" y="4916547"/>
            <a:ext cx="65072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Males</a:t>
            </a:r>
            <a:r>
              <a:rPr lang="en-IN" sz="1600" dirty="0" smtClean="0"/>
              <a:t> in the dataset are </a:t>
            </a:r>
            <a:r>
              <a:rPr lang="en-IN" sz="1600" b="1" dirty="0" smtClean="0"/>
              <a:t>~1100 (55%)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Females</a:t>
            </a:r>
            <a:r>
              <a:rPr lang="en-IN" sz="1600" dirty="0" smtClean="0"/>
              <a:t> in the dataset are </a:t>
            </a:r>
            <a:r>
              <a:rPr lang="en-IN" sz="1600" b="1" dirty="0" smtClean="0"/>
              <a:t>~900 (~45%)</a:t>
            </a:r>
            <a:endParaRPr lang="en-IN" sz="1600" b="1" dirty="0"/>
          </a:p>
        </p:txBody>
      </p:sp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/>
          <a:srcRect t="31896"/>
          <a:stretch>
            <a:fillRect/>
          </a:stretch>
        </p:blipFill>
        <p:spPr bwMode="auto">
          <a:xfrm>
            <a:off x="726528" y="2380593"/>
            <a:ext cx="3593223" cy="92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1075" y="2289121"/>
            <a:ext cx="46767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84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Marital Status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30"/>
            <a:ext cx="3503540" cy="278522"/>
            <a:chOff x="-208547" y="944435"/>
            <a:chExt cx="3503540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1" y="944435"/>
              <a:ext cx="2569778" cy="21283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81"/>
              <a:ext cx="3503540" cy="203299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MARITAL STATUS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562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dataset['Marital status'].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5492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[‘Marital status'])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618741" y="4916547"/>
            <a:ext cx="9061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Interpretation:</a:t>
            </a:r>
          </a:p>
          <a:p>
            <a:pPr marL="177800" lvl="1" indent="0">
              <a:buNone/>
            </a:pPr>
            <a:r>
              <a:rPr lang="en-IN" sz="1600" dirty="0" smtClean="0"/>
              <a:t>There is an almost equal split between married and single customers in the dataset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4758" y="2176955"/>
            <a:ext cx="4810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313" y="2427232"/>
            <a:ext cx="5351274" cy="115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84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Education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Education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054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dataset['Education'].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4751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(dataset['Education'])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972" y="2626765"/>
            <a:ext cx="1640434" cy="139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329707" y="2257695"/>
            <a:ext cx="5985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dataset['Education'].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/>
          <a:srcRect b="4225"/>
          <a:stretch>
            <a:fillRect/>
          </a:stretch>
        </p:blipFill>
        <p:spPr bwMode="auto">
          <a:xfrm>
            <a:off x="6841086" y="2223431"/>
            <a:ext cx="4752975" cy="2490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4269" y="2737453"/>
            <a:ext cx="1704926" cy="1282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645017" y="4142092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988825" y="4152603"/>
            <a:ext cx="164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High school customers </a:t>
            </a:r>
            <a:r>
              <a:rPr lang="en-IN" sz="1600" dirty="0" smtClean="0"/>
              <a:t>(status =1) in the dataset are </a:t>
            </a:r>
            <a:r>
              <a:rPr lang="en-IN" sz="1600" b="1" dirty="0" smtClean="0"/>
              <a:t>~1400 (70%)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University education </a:t>
            </a:r>
            <a:r>
              <a:rPr lang="en-IN" sz="1600" dirty="0" smtClean="0"/>
              <a:t>(status =2) are </a:t>
            </a:r>
            <a:r>
              <a:rPr lang="en-IN" sz="1600" b="1" dirty="0" smtClean="0"/>
              <a:t>15% 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Unknown </a:t>
            </a:r>
            <a:r>
              <a:rPr lang="en-IN" sz="1600" dirty="0" smtClean="0"/>
              <a:t>(status =0) are</a:t>
            </a:r>
            <a:r>
              <a:rPr lang="en-IN" sz="1600" b="1" dirty="0" smtClean="0"/>
              <a:t> ~15%</a:t>
            </a:r>
            <a:endParaRPr lang="en-IN" sz="1600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Post graduate customers </a:t>
            </a:r>
            <a:r>
              <a:rPr lang="en-IN" sz="1600" dirty="0" smtClean="0"/>
              <a:t>(status =3) in the dataset are </a:t>
            </a:r>
            <a:r>
              <a:rPr lang="en-IN" sz="1600" b="1" dirty="0" smtClean="0"/>
              <a:t>~1%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Occupation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 smtClean="0">
                <a:solidFill>
                  <a:srgbClr val="000000"/>
                </a:solidFill>
              </a:rPr>
              <a:t>Problem Statement	</a:t>
            </a:r>
            <a:endParaRPr sz="2200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="" xmlns:a16="http://schemas.microsoft.com/office/drawing/2014/main" id="{B4B1F363-5EFE-402E-91B7-C999DD6A5345}"/>
              </a:ext>
            </a:extLst>
          </p:cNvPr>
          <p:cNvSpPr/>
          <p:nvPr/>
        </p:nvSpPr>
        <p:spPr>
          <a:xfrm>
            <a:off x="325438" y="1048414"/>
            <a:ext cx="1156176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 smtClean="0">
                <a:ea typeface="Montserrat" charset="0"/>
                <a:cs typeface="Montserrat" charset="0"/>
              </a:rPr>
              <a:t>About Boulder:</a:t>
            </a:r>
          </a:p>
          <a:p>
            <a:r>
              <a:rPr lang="en-CA" b="1" dirty="0" smtClean="0">
                <a:ea typeface="Montserrat" charset="0"/>
                <a:cs typeface="Montserrat" charset="0"/>
              </a:rPr>
              <a:t> </a:t>
            </a:r>
            <a:r>
              <a:rPr lang="en-CA" dirty="0" smtClean="0">
                <a:ea typeface="Montserrat" charset="0"/>
                <a:cs typeface="Montserrat" charset="0"/>
              </a:rPr>
              <a:t>Boulder is a </a:t>
            </a:r>
            <a:r>
              <a:rPr lang="en-CA" b="1" dirty="0" smtClean="0">
                <a:ea typeface="Montserrat" charset="0"/>
                <a:cs typeface="Montserrat" charset="0"/>
              </a:rPr>
              <a:t>small town </a:t>
            </a:r>
            <a:r>
              <a:rPr lang="en-CA" dirty="0" smtClean="0">
                <a:ea typeface="Montserrat" charset="0"/>
                <a:cs typeface="Montserrat" charset="0"/>
              </a:rPr>
              <a:t>located in </a:t>
            </a:r>
            <a:r>
              <a:rPr lang="en-CA" b="1" dirty="0" smtClean="0">
                <a:ea typeface="Montserrat" charset="0"/>
                <a:cs typeface="Montserrat" charset="0"/>
              </a:rPr>
              <a:t>Colorado. Many high school </a:t>
            </a:r>
            <a:r>
              <a:rPr lang="en-CA" dirty="0" smtClean="0">
                <a:ea typeface="Montserrat" charset="0"/>
                <a:cs typeface="Montserrat" charset="0"/>
              </a:rPr>
              <a:t>and</a:t>
            </a:r>
            <a:r>
              <a:rPr lang="en-CA" b="1" dirty="0" smtClean="0">
                <a:ea typeface="Montserrat" charset="0"/>
                <a:cs typeface="Montserrat" charset="0"/>
              </a:rPr>
              <a:t> university students </a:t>
            </a:r>
            <a:r>
              <a:rPr lang="en-CA" dirty="0" smtClean="0">
                <a:ea typeface="Montserrat" charset="0"/>
                <a:cs typeface="Montserrat" charset="0"/>
              </a:rPr>
              <a:t>come to </a:t>
            </a:r>
            <a:r>
              <a:rPr lang="en-CA" b="1" dirty="0" smtClean="0">
                <a:ea typeface="Montserrat" charset="0"/>
                <a:cs typeface="Montserrat" charset="0"/>
              </a:rPr>
              <a:t>Boulder </a:t>
            </a:r>
            <a:r>
              <a:rPr lang="en-CA" dirty="0" smtClean="0">
                <a:ea typeface="Montserrat" charset="0"/>
                <a:cs typeface="Montserrat" charset="0"/>
              </a:rPr>
              <a:t>for attaining education</a:t>
            </a:r>
          </a:p>
          <a:p>
            <a:r>
              <a:rPr lang="en-CA" dirty="0" smtClean="0">
                <a:ea typeface="Montserrat" charset="0"/>
                <a:cs typeface="Montserrat" charset="0"/>
              </a:rPr>
              <a:t>After attaining education, students get placed in top-notch software companies in Boulder. </a:t>
            </a:r>
          </a:p>
          <a:p>
            <a:r>
              <a:rPr lang="en-CA" dirty="0" smtClean="0">
                <a:ea typeface="Montserrat" charset="0"/>
                <a:cs typeface="Montserrat" charset="0"/>
              </a:rPr>
              <a:t>However, due to limited jobs in Boulder, some students look for job opportunity in their home-town cities or nearby big cities such as Louisville, Westminster, etc. These big cities are a few miles away from Boulder</a:t>
            </a:r>
          </a:p>
          <a:p>
            <a:pPr>
              <a:buFont typeface="Arial" pitchFamily="34" charset="0"/>
              <a:buChar char="•"/>
            </a:pPr>
            <a:endParaRPr lang="en-CA" dirty="0">
              <a:ea typeface="Montserrat" charset="0"/>
              <a:cs typeface="Montserrat" charset="0"/>
            </a:endParaRPr>
          </a:p>
        </p:txBody>
      </p:sp>
      <p:pic>
        <p:nvPicPr>
          <p:cNvPr id="73730" name="Picture 2" descr="Boulder location on the U.S. Map"/>
          <p:cNvPicPr>
            <a:picLocks noChangeAspect="1" noChangeArrowheads="1"/>
          </p:cNvPicPr>
          <p:nvPr/>
        </p:nvPicPr>
        <p:blipFill>
          <a:blip r:embed="rId3"/>
          <a:srcRect t="24703"/>
          <a:stretch>
            <a:fillRect/>
          </a:stretch>
        </p:blipFill>
        <p:spPr bwMode="auto">
          <a:xfrm>
            <a:off x="3389540" y="3231590"/>
            <a:ext cx="4587811" cy="3292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0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4"/>
            <a:ext cx="3014809" cy="278522"/>
            <a:chOff x="-208547" y="944429"/>
            <a:chExt cx="3014809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2806262" cy="212833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6"/>
              <a:ext cx="2746795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OCCUPATION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dataset['Occupation'].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4751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(dataset['Education'])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20" name="Rectangle 19"/>
          <p:cNvSpPr/>
          <p:nvPr/>
        </p:nvSpPr>
        <p:spPr>
          <a:xfrm>
            <a:off x="329707" y="2257695"/>
            <a:ext cx="6109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dataset['Occupation'].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7265" y="4000202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3367198" y="3994947"/>
            <a:ext cx="164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Skilled job customers </a:t>
            </a:r>
            <a:r>
              <a:rPr lang="en-IN" sz="1600" dirty="0" smtClean="0"/>
              <a:t>(status =1) in the dataset are </a:t>
            </a:r>
            <a:r>
              <a:rPr lang="en-IN" sz="1600" b="1" dirty="0" smtClean="0"/>
              <a:t>~55%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Unemployed/Unskilled </a:t>
            </a:r>
            <a:r>
              <a:rPr lang="en-IN" sz="1600" dirty="0" smtClean="0"/>
              <a:t>(status =0) are </a:t>
            </a:r>
            <a:r>
              <a:rPr lang="en-IN" sz="1600" b="1" dirty="0" smtClean="0"/>
              <a:t>~30% 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High skilled customers </a:t>
            </a:r>
            <a:r>
              <a:rPr lang="en-IN" sz="1600" dirty="0" smtClean="0"/>
              <a:t>(status =2) are</a:t>
            </a:r>
            <a:r>
              <a:rPr lang="en-IN" sz="1600" b="1" dirty="0" smtClean="0"/>
              <a:t> ~13%</a:t>
            </a:r>
            <a:endParaRPr lang="en-IN" sz="1600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1808" y="2693770"/>
            <a:ext cx="2001963" cy="126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007" y="2728586"/>
            <a:ext cx="1715174" cy="1149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7674" y="2216534"/>
            <a:ext cx="46958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Settlement Size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4"/>
            <a:ext cx="3188230" cy="278522"/>
            <a:chOff x="-208547" y="944429"/>
            <a:chExt cx="3188230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2806262" cy="212833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6"/>
              <a:ext cx="3188230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SETTLEMENT SIZE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615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dataset['Settlement size'].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699791" y="1648095"/>
            <a:ext cx="5492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(dataset['Settlement size'])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9753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20" name="Rectangle 19"/>
          <p:cNvSpPr/>
          <p:nvPr/>
        </p:nvSpPr>
        <p:spPr>
          <a:xfrm>
            <a:off x="329707" y="2257695"/>
            <a:ext cx="6726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dataset['Settlement size'].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07623" y="4015974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Small city </a:t>
            </a:r>
            <a:r>
              <a:rPr lang="en-IN" sz="1600" dirty="0" smtClean="0"/>
              <a:t>(status = 0 ) in the dataset are </a:t>
            </a:r>
            <a:r>
              <a:rPr lang="en-IN" sz="1600" b="1" dirty="0" smtClean="0"/>
              <a:t>~50%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Mid sized and big city customers </a:t>
            </a:r>
            <a:r>
              <a:rPr lang="en-IN" sz="1600" dirty="0" smtClean="0"/>
              <a:t>(status =1 and 2) are </a:t>
            </a:r>
            <a:r>
              <a:rPr lang="en-IN" sz="1600" b="1" dirty="0" smtClean="0"/>
              <a:t>~25% each</a:t>
            </a:r>
            <a:endParaRPr lang="en-IN" sz="1600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9557" y="1986292"/>
            <a:ext cx="44767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075" y="2714301"/>
            <a:ext cx="1714375" cy="11797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4360422" y="4026484"/>
            <a:ext cx="1977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 (%)</a:t>
            </a:r>
            <a:endParaRPr lang="en-IN" sz="1600" b="1" dirty="0"/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6396" y="2728584"/>
            <a:ext cx="1852685" cy="1086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Age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Age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676861"/>
            <a:ext cx="4461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37641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092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Most of the customers are between 20 to 40 years of 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right sides but the outlier seems legitimate as age could be 76 (maximum age in dataset)</a:t>
            </a:r>
            <a:endParaRPr lang="en-IN" sz="1600" dirty="0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719" y="2131466"/>
            <a:ext cx="46005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8089" y="2078257"/>
            <a:ext cx="45243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3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Income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INCOME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676861"/>
            <a:ext cx="4461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(dataset[Income'])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37641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092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Most of the customers are between 20 to 40 years of 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right sides but the outlier seems legitimate as age could be 76 (maximum age in dataset)</a:t>
            </a:r>
            <a:endParaRPr lang="en-IN" sz="16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8089" y="2078257"/>
            <a:ext cx="45243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941" y="2085318"/>
            <a:ext cx="47529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3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="" xmlns:a16="http://schemas.microsoft.com/office/drawing/2014/main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="" xmlns:a16="http://schemas.microsoft.com/office/drawing/2014/main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="" xmlns:a16="http://schemas.microsoft.com/office/drawing/2014/main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="" xmlns:a16="http://schemas.microsoft.com/office/drawing/2014/main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Income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88757" y="988728"/>
            <a:ext cx="3581907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INCOME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2" y="1676861"/>
            <a:ext cx="59469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(dataset[‘Credit Card Debt'])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4998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['Annual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 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Salary'])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1272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 dataset is largely normally distributed and symmetric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Most of the customers have </a:t>
            </a:r>
            <a:r>
              <a:rPr lang="en-IN" sz="1600" b="1" dirty="0" smtClean="0"/>
              <a:t>salary range between$100,000 to $150,000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both the sides but the outliers seems legitimate</a:t>
            </a:r>
            <a:endParaRPr lang="en-IN" sz="1600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453" y="2220967"/>
            <a:ext cx="46101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3087" y="2129987"/>
            <a:ext cx="40005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66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88756" y="988728"/>
            <a:ext cx="2744576" cy="281280"/>
            <a:chOff x="-208546" y="944429"/>
            <a:chExt cx="1892967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6" y="961074"/>
              <a:ext cx="1803502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CONCLUSION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07975" y="1493519"/>
            <a:ext cx="1112723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1 variable ( Customer ID)  is not important for the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Gender:</a:t>
            </a:r>
            <a:r>
              <a:rPr lang="en-IN" sz="1600" dirty="0" smtClean="0"/>
              <a:t> Roughly equal split of Male (55%) and Female  (45%) was observed.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Marital status: </a:t>
            </a:r>
            <a:r>
              <a:rPr lang="en-IN" sz="1600" dirty="0" smtClean="0"/>
              <a:t>Roughly equal split between single and married customers was 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Education: </a:t>
            </a:r>
            <a:r>
              <a:rPr lang="en-IN" sz="1600" dirty="0" smtClean="0"/>
              <a:t>~85% customers have attained high school and university education; Very few customers are post graduate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Settlement status: </a:t>
            </a:r>
            <a:r>
              <a:rPr lang="en-IN" sz="1600" dirty="0" smtClean="0"/>
              <a:t>~50% customers are from small city while remaining 50% are from big/medium sized city</a:t>
            </a:r>
          </a:p>
        </p:txBody>
      </p:sp>
    </p:spTree>
    <p:extLst>
      <p:ext uri="{BB962C8B-B14F-4D97-AF65-F5344CB8AC3E}">
        <p14:creationId xmlns:p14="http://schemas.microsoft.com/office/powerpoint/2010/main" val="13366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1: Import </a:t>
            </a:r>
            <a:r>
              <a:rPr lang="en-US" sz="2400" b="1" spc="-5" dirty="0" smtClean="0">
                <a:solidFill>
                  <a:srgbClr val="C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2: Import Dataset</a:t>
            </a:r>
            <a:r>
              <a:rPr lang="en-US" sz="2400" spc="-5" dirty="0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3: Exploratory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23786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smtClean="0">
                <a:solidFill>
                  <a:srgbClr val="002060"/>
                </a:solidFill>
              </a:rPr>
              <a:t>Correlation 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Bi-variate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2497" y="1260739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dataset.corr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6495" y="1583778"/>
            <a:ext cx="9115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 bwMode="gray">
          <a:xfrm>
            <a:off x="5092262" y="3200394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gray">
          <a:xfrm>
            <a:off x="7751379" y="3526215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gray">
          <a:xfrm>
            <a:off x="864064" y="4698056"/>
            <a:ext cx="10558464" cy="2159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tx1"/>
                </a:solidFill>
              </a:rPr>
              <a:t>As this is an unsupervised algorithm, we don’t have bi-</a:t>
            </a:r>
            <a:r>
              <a:rPr lang="en-IN" b="1" dirty="0" err="1" smtClean="0">
                <a:solidFill>
                  <a:schemeClr val="tx1"/>
                </a:solidFill>
              </a:rPr>
              <a:t>variate</a:t>
            </a:r>
            <a:r>
              <a:rPr lang="en-IN" b="1" dirty="0" smtClean="0">
                <a:solidFill>
                  <a:schemeClr val="tx1"/>
                </a:solidFill>
              </a:rPr>
              <a:t> analysis in the above correlation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chemeClr val="tx1"/>
                </a:solidFill>
              </a:rPr>
              <a:t>Education</a:t>
            </a:r>
            <a:r>
              <a:rPr lang="en-IN" dirty="0" smtClean="0">
                <a:solidFill>
                  <a:schemeClr val="tx1"/>
                </a:solidFill>
              </a:rPr>
              <a:t> has +</a:t>
            </a:r>
            <a:r>
              <a:rPr lang="en-IN" dirty="0" err="1" smtClean="0">
                <a:solidFill>
                  <a:schemeClr val="tx1"/>
                </a:solidFill>
              </a:rPr>
              <a:t>ve</a:t>
            </a:r>
            <a:r>
              <a:rPr lang="en-IN" dirty="0" smtClean="0">
                <a:solidFill>
                  <a:schemeClr val="tx1"/>
                </a:solidFill>
              </a:rPr>
              <a:t> correlation with </a:t>
            </a:r>
            <a:r>
              <a:rPr lang="en-IN" b="1" dirty="0" smtClean="0">
                <a:solidFill>
                  <a:schemeClr val="tx1"/>
                </a:solidFill>
              </a:rPr>
              <a:t>Age </a:t>
            </a:r>
            <a:r>
              <a:rPr lang="en-IN" dirty="0" smtClean="0">
                <a:solidFill>
                  <a:schemeClr val="tx1"/>
                </a:solidFill>
              </a:rPr>
              <a:t>(no correlation with Income, Occupation and Settlement size)</a:t>
            </a:r>
          </a:p>
          <a:p>
            <a:pPr marL="520700" lvl="1" indent="-342900"/>
            <a:r>
              <a:rPr lang="en-IN" sz="1600" dirty="0" smtClean="0">
                <a:solidFill>
                  <a:schemeClr val="tx1"/>
                </a:solidFill>
              </a:rPr>
              <a:t>Higher education comes with increasing but that does not necessarily means greater income, occupation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chemeClr val="tx1"/>
                </a:solidFill>
              </a:rPr>
              <a:t>Income</a:t>
            </a:r>
            <a:r>
              <a:rPr lang="en-IN" dirty="0" smtClean="0">
                <a:solidFill>
                  <a:schemeClr val="tx1"/>
                </a:solidFill>
              </a:rPr>
              <a:t> has + </a:t>
            </a:r>
            <a:r>
              <a:rPr lang="en-IN" dirty="0" err="1" smtClean="0">
                <a:solidFill>
                  <a:schemeClr val="tx1"/>
                </a:solidFill>
              </a:rPr>
              <a:t>ve</a:t>
            </a:r>
            <a:r>
              <a:rPr lang="en-IN" dirty="0" smtClean="0">
                <a:solidFill>
                  <a:schemeClr val="tx1"/>
                </a:solidFill>
              </a:rPr>
              <a:t> correlation with </a:t>
            </a:r>
            <a:r>
              <a:rPr lang="en-IN" b="1" dirty="0" smtClean="0">
                <a:solidFill>
                  <a:schemeClr val="tx1"/>
                </a:solidFill>
              </a:rPr>
              <a:t>Occupation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Bi-variate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45111" y="1620109"/>
            <a:ext cx="533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sns.heatmap</a:t>
            </a:r>
            <a:r>
              <a:rPr lang="en-US" dirty="0" smtClean="0"/>
              <a:t>(</a:t>
            </a:r>
            <a:r>
              <a:rPr lang="en-US" dirty="0" err="1" smtClean="0"/>
              <a:t>dataset.corr</a:t>
            </a:r>
            <a:r>
              <a:rPr lang="en-US" dirty="0" smtClean="0"/>
              <a:t>(), </a:t>
            </a:r>
            <a:r>
              <a:rPr lang="en-US" dirty="0" err="1" smtClean="0"/>
              <a:t>cmap</a:t>
            </a:r>
            <a:r>
              <a:rPr lang="en-US" dirty="0" smtClean="0"/>
              <a:t>='</a:t>
            </a:r>
            <a:r>
              <a:rPr lang="en-US" dirty="0" err="1" smtClean="0"/>
              <a:t>RdBu',annot</a:t>
            </a:r>
            <a:r>
              <a:rPr lang="en-US" dirty="0" smtClean="0"/>
              <a:t>=True)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smtClean="0">
                <a:solidFill>
                  <a:srgbClr val="002060"/>
                </a:solidFill>
              </a:rPr>
              <a:t>Correlation matrix (Beautify)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 t="7457" b="4216"/>
          <a:stretch>
            <a:fillRect/>
          </a:stretch>
        </p:blipFill>
        <p:spPr bwMode="auto">
          <a:xfrm>
            <a:off x="725212" y="2358746"/>
            <a:ext cx="5801711" cy="3789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8406" y="2367453"/>
            <a:ext cx="5134049" cy="3812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8167918" y="2017483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b="1" dirty="0" err="1" smtClean="0">
                <a:latin typeface="Courier New" panose="02070309020205020404" pitchFamily="49" charset="0"/>
              </a:rPr>
              <a:t>cmap</a:t>
            </a:r>
            <a:r>
              <a:rPr lang="en-IN" b="1" dirty="0" smtClean="0">
                <a:latin typeface="Courier New" panose="02070309020205020404" pitchFamily="49" charset="0"/>
              </a:rPr>
              <a:t> = Autumn</a:t>
            </a:r>
            <a:endParaRPr lang="en-IN" b="1" dirty="0">
              <a:latin typeface="Courier New" panose="020703090202050204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38870" y="1996462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b="1" dirty="0" err="1" smtClean="0">
                <a:latin typeface="Courier New" panose="02070309020205020404" pitchFamily="49" charset="0"/>
              </a:rPr>
              <a:t>cmap</a:t>
            </a:r>
            <a:r>
              <a:rPr lang="en-IN" b="1" dirty="0" smtClean="0">
                <a:latin typeface="Courier New" panose="02070309020205020404" pitchFamily="49" charset="0"/>
              </a:rPr>
              <a:t> = </a:t>
            </a:r>
            <a:r>
              <a:rPr lang="en-IN" b="1" dirty="0" err="1" smtClean="0">
                <a:latin typeface="Courier New" panose="02070309020205020404" pitchFamily="49" charset="0"/>
              </a:rPr>
              <a:t>RdBu</a:t>
            </a:r>
            <a:endParaRPr lang="en-IN" b="1" dirty="0">
              <a:latin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9049407" y="0"/>
            <a:ext cx="2790496" cy="1008994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1600" dirty="0" smtClean="0">
                <a:solidFill>
                  <a:schemeClr val="tx1"/>
                </a:solidFill>
              </a:rPr>
              <a:t>Other </a:t>
            </a:r>
            <a:r>
              <a:rPr lang="en-IN" sz="1600" dirty="0" err="1" smtClean="0">
                <a:solidFill>
                  <a:schemeClr val="tx1"/>
                </a:solidFill>
              </a:rPr>
              <a:t>cmap</a:t>
            </a:r>
            <a:r>
              <a:rPr lang="en-IN" sz="1600" dirty="0" smtClean="0">
                <a:solidFill>
                  <a:schemeClr val="tx1"/>
                </a:solidFill>
              </a:rPr>
              <a:t> options are: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IN" dirty="0" err="1" smtClean="0">
                <a:solidFill>
                  <a:schemeClr val="tx1"/>
                </a:solidFill>
              </a:rPr>
              <a:t>viridis</a:t>
            </a:r>
            <a:endParaRPr lang="en-IN" dirty="0" smtClean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IN" dirty="0" smtClean="0">
                <a:solidFill>
                  <a:schemeClr val="tx1"/>
                </a:solidFill>
              </a:rPr>
              <a:t>r</a:t>
            </a:r>
            <a:r>
              <a:rPr lang="en-IN" sz="1600" dirty="0" smtClean="0">
                <a:solidFill>
                  <a:schemeClr val="tx1"/>
                </a:solidFill>
              </a:rPr>
              <a:t>ainbow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err="1">
                <a:solidFill>
                  <a:srgbClr val="002060"/>
                </a:solidFill>
              </a:rPr>
              <a:t>Pairplot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42360" y="1796766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sns.pairplot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indent="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Bivariate Analysis</a:t>
            </a:r>
            <a:endParaRPr lang="en-US" sz="2200" b="1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084" y="2306692"/>
            <a:ext cx="95821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2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7975" y="1985962"/>
            <a:ext cx="917290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/>
            </a:pPr>
            <a:r>
              <a:rPr lang="en-IN" sz="2400" b="1" dirty="0" smtClean="0"/>
              <a:t>Drop non relevant columns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dirty="0" smtClean="0">
                <a:solidFill>
                  <a:srgbClr val="FF0000"/>
                </a:solidFill>
              </a:rPr>
              <a:t>Missing value treatment – Not required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dirty="0" smtClean="0">
                <a:solidFill>
                  <a:srgbClr val="FF0000"/>
                </a:solidFill>
              </a:rPr>
              <a:t>Outlier Treatment – Not required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b="1" dirty="0" smtClean="0"/>
              <a:t>Standardization</a:t>
            </a:r>
          </a:p>
        </p:txBody>
      </p:sp>
      <p:pic>
        <p:nvPicPr>
          <p:cNvPr id="15362" name="Picture 2" descr="Data clean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64" y="1485136"/>
            <a:ext cx="2679032" cy="26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Drop non relevant columns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15362" name="Picture 2" descr="Data clean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884" y="3554883"/>
            <a:ext cx="2679032" cy="26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4963" y="1664285"/>
            <a:ext cx="1078514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dataset.drop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(['ID'], axis =1,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inplace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True)</a:t>
            </a:r>
          </a:p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dataset.info()</a:t>
            </a:r>
          </a:p>
          <a:p>
            <a:pPr>
              <a:buNone/>
            </a:pP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4620" y="2536443"/>
            <a:ext cx="5017959" cy="290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589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1168432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Standardize Dataset</a:t>
            </a:r>
          </a:p>
          <a:p>
            <a:pPr marL="177800" lvl="1" indent="0">
              <a:buNone/>
            </a:pPr>
            <a:endParaRPr lang="en-IN" sz="1600" b="1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US" sz="1600" dirty="0" smtClean="0"/>
              <a:t>Standardization (sometimes called data normalization or feature scaling) refers to the process of rescaling the values of the variables in your data set so they share a common scale</a:t>
            </a:r>
          </a:p>
          <a:p>
            <a:pPr marL="698500" lvl="2" indent="-342900"/>
            <a:r>
              <a:rPr lang="en-US" sz="1600" dirty="0" smtClean="0"/>
              <a:t>Data can have different unit (e.g., inches, meters, tons and kilograms), or </a:t>
            </a:r>
          </a:p>
          <a:p>
            <a:pPr marL="698500" lvl="2" indent="-342900"/>
            <a:r>
              <a:rPr lang="en-US" sz="1600" dirty="0" smtClean="0"/>
              <a:t>Data scales are very different from one another (e.g., 0-1 </a:t>
            </a:r>
            <a:r>
              <a:rPr lang="en-US" sz="1600" dirty="0" err="1" smtClean="0"/>
              <a:t>vs</a:t>
            </a:r>
            <a:r>
              <a:rPr lang="en-US" sz="1600" dirty="0" smtClean="0"/>
              <a:t> 0-1000) e.g. Age/Income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sz="1600" dirty="0" smtClean="0"/>
              <a:t>This is an </a:t>
            </a:r>
            <a:r>
              <a:rPr lang="en-US" sz="1600" b="1" dirty="0" smtClean="0"/>
              <a:t>important step particularly for cluster analysis </a:t>
            </a:r>
            <a:r>
              <a:rPr lang="en-US" sz="1600" dirty="0" smtClean="0"/>
              <a:t>as </a:t>
            </a:r>
            <a:r>
              <a:rPr lang="en-US" sz="1600" b="1" dirty="0" smtClean="0"/>
              <a:t>groups are defined based on the distance between points in mathematical space.</a:t>
            </a:r>
            <a:endParaRPr lang="en-IN" sz="1600" b="1" dirty="0" smtClean="0"/>
          </a:p>
          <a:p>
            <a:pPr marL="520700" lvl="1" indent="-342900">
              <a:buNone/>
            </a:pPr>
            <a:endParaRPr lang="en-IN" sz="1600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from </a:t>
            </a:r>
            <a:r>
              <a:rPr lang="en-US" dirty="0" err="1" smtClean="0">
                <a:solidFill>
                  <a:srgbClr val="FF0000"/>
                </a:solidFill>
              </a:rPr>
              <a:t>sklearn.preprocessing</a:t>
            </a:r>
            <a:r>
              <a:rPr lang="en-US" dirty="0" smtClean="0">
                <a:solidFill>
                  <a:srgbClr val="FF0000"/>
                </a:solidFill>
              </a:rPr>
              <a:t> import </a:t>
            </a:r>
            <a:r>
              <a:rPr lang="en-US" dirty="0" err="1" smtClean="0">
                <a:solidFill>
                  <a:srgbClr val="FF0000"/>
                </a:solidFill>
              </a:rPr>
              <a:t>StandardScaler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</a:t>
            </a:r>
            <a:r>
              <a:rPr lang="en-US" dirty="0" err="1" smtClean="0">
                <a:solidFill>
                  <a:srgbClr val="FF0000"/>
                </a:solidFill>
              </a:rPr>
              <a:t>scaler</a:t>
            </a:r>
            <a:r>
              <a:rPr lang="en-US" dirty="0" smtClean="0">
                <a:solidFill>
                  <a:srgbClr val="FF0000"/>
                </a:solidFill>
              </a:rPr>
              <a:t> = </a:t>
            </a:r>
            <a:r>
              <a:rPr lang="en-US" dirty="0" err="1" smtClean="0">
                <a:solidFill>
                  <a:srgbClr val="FF0000"/>
                </a:solidFill>
              </a:rPr>
              <a:t>StandardScaler</a:t>
            </a:r>
            <a:r>
              <a:rPr lang="en-US" dirty="0" smtClean="0">
                <a:solidFill>
                  <a:srgbClr val="FF0000"/>
                </a:solidFill>
              </a:rPr>
              <a:t>()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</a:t>
            </a:r>
            <a:r>
              <a:rPr lang="en-US" dirty="0" err="1" smtClean="0">
                <a:solidFill>
                  <a:srgbClr val="FF0000"/>
                </a:solidFill>
              </a:rPr>
              <a:t>dataset_std</a:t>
            </a:r>
            <a:r>
              <a:rPr lang="en-US" dirty="0" smtClean="0">
                <a:solidFill>
                  <a:srgbClr val="FF0000"/>
                </a:solidFill>
              </a:rPr>
              <a:t> = </a:t>
            </a:r>
            <a:r>
              <a:rPr lang="en-US" dirty="0" err="1" smtClean="0">
                <a:solidFill>
                  <a:srgbClr val="FF0000"/>
                </a:solidFill>
              </a:rPr>
              <a:t>scaler.fit_transform</a:t>
            </a:r>
            <a:r>
              <a:rPr lang="en-US" dirty="0" smtClean="0">
                <a:solidFill>
                  <a:srgbClr val="FF0000"/>
                </a:solidFill>
              </a:rPr>
              <a:t>(dataset)</a:t>
            </a:r>
          </a:p>
          <a:p>
            <a:pPr marL="520700" lvl="1" indent="-342900">
              <a:buNone/>
            </a:pP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14531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Modeling using Hierarchical Clustering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2443" y="1962971"/>
            <a:ext cx="3386137" cy="302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 bwMode="gray">
          <a:xfrm>
            <a:off x="5754414" y="3263462"/>
            <a:ext cx="1150883" cy="536028"/>
          </a:xfrm>
          <a:prstGeom prst="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8699" y="2152977"/>
            <a:ext cx="3459053" cy="324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Clustering: Modeling - Euclidean Distance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 l="14298" t="14871" r="15060" b="7974"/>
          <a:stretch>
            <a:fillRect/>
          </a:stretch>
        </p:blipFill>
        <p:spPr bwMode="auto">
          <a:xfrm>
            <a:off x="2002220" y="1119352"/>
            <a:ext cx="7866993" cy="483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 bwMode="gray">
          <a:xfrm>
            <a:off x="7472855" y="2317531"/>
            <a:ext cx="113511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l="7634" t="23060" r="52744" b="20043"/>
          <a:stretch>
            <a:fillRect/>
          </a:stretch>
        </p:blipFill>
        <p:spPr bwMode="auto">
          <a:xfrm>
            <a:off x="3026979" y="1245475"/>
            <a:ext cx="5155324" cy="416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354316" y="5413627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Generally, we take </a:t>
            </a:r>
            <a:r>
              <a:rPr lang="en-US" b="1" dirty="0" err="1" smtClean="0"/>
              <a:t>centroids</a:t>
            </a:r>
            <a:r>
              <a:rPr lang="en-US" dirty="0" smtClean="0"/>
              <a:t> as the distance between two clusters</a:t>
            </a: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1: </a:t>
            </a:r>
            <a:r>
              <a:rPr lang="en-US" dirty="0" smtClean="0"/>
              <a:t>Consider </a:t>
            </a:r>
            <a:r>
              <a:rPr lang="en-US" b="1" dirty="0" smtClean="0"/>
              <a:t>6 points </a:t>
            </a:r>
            <a:r>
              <a:rPr lang="en-US" dirty="0" smtClean="0"/>
              <a:t>in the dataset 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009" y="1659320"/>
            <a:ext cx="7169388" cy="352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1: Import Libraries </a:t>
            </a:r>
            <a:endParaRPr sz="2200" b="1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1759753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AU" b="1" dirty="0" smtClean="0"/>
              <a:t>Import Libraries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smtClean="0">
                <a:solidFill>
                  <a:srgbClr val="0070C0"/>
                </a:solidFill>
              </a:rPr>
              <a:t>Pandas</a:t>
            </a:r>
            <a:r>
              <a:rPr lang="en-AU" sz="1600" dirty="0" smtClean="0"/>
              <a:t> (Used for Table/Data Frame Manipulations)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err="1" smtClean="0">
                <a:solidFill>
                  <a:srgbClr val="0070C0"/>
                </a:solidFill>
              </a:rPr>
              <a:t>Numpy</a:t>
            </a:r>
            <a:r>
              <a:rPr lang="en-AU" sz="1600" dirty="0" smtClean="0"/>
              <a:t> (Used for Numerical Analysis)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err="1" smtClean="0">
                <a:solidFill>
                  <a:srgbClr val="0070C0"/>
                </a:solidFill>
              </a:rPr>
              <a:t>Matlplotlib.pyplot</a:t>
            </a:r>
            <a:r>
              <a:rPr lang="en-AU" sz="1600" b="1" dirty="0" smtClean="0">
                <a:solidFill>
                  <a:srgbClr val="0070C0"/>
                </a:solidFill>
              </a:rPr>
              <a:t> </a:t>
            </a:r>
            <a:r>
              <a:rPr lang="en-AU" sz="1600" dirty="0" smtClean="0"/>
              <a:t>(Used for Basic Visualization)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smtClean="0">
                <a:solidFill>
                  <a:srgbClr val="0070C0"/>
                </a:solidFill>
              </a:rPr>
              <a:t>Seaborn</a:t>
            </a:r>
            <a:r>
              <a:rPr lang="en-AU" sz="1600" dirty="0" smtClean="0"/>
              <a:t> (Used for Advanced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382588" y="3963624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pandas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pd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numpy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np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matplotlib.pyplot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plt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seaborn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sns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82588" y="3644468"/>
            <a:ext cx="850468" cy="313203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AU" b="1" dirty="0" smtClean="0"/>
              <a:t>Code:</a:t>
            </a: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IconExperience » V-Collection » Impor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71" y="1374905"/>
            <a:ext cx="1814438" cy="18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2: </a:t>
            </a:r>
            <a:r>
              <a:rPr lang="en-US" dirty="0" smtClean="0"/>
              <a:t>Make each data point as single point cluster (N =6)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1890" y="1671800"/>
            <a:ext cx="7350377" cy="392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3: </a:t>
            </a:r>
            <a:r>
              <a:rPr lang="en-US" dirty="0" smtClean="0"/>
              <a:t>Take two closest data point and make them as one cluster (N =5)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108" y="1564398"/>
            <a:ext cx="7809657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4: </a:t>
            </a:r>
            <a:r>
              <a:rPr lang="en-US" dirty="0" smtClean="0"/>
              <a:t>Take two closest data point and make them as one cluster (N =4)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5298" y="1705140"/>
            <a:ext cx="7825454" cy="360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5: </a:t>
            </a:r>
            <a:r>
              <a:rPr lang="en-US" dirty="0" smtClean="0"/>
              <a:t>Take two closest data point and make them as one cluster (N =3)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946" y="1572447"/>
            <a:ext cx="7969384" cy="448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6511159" y="2711668"/>
            <a:ext cx="504496" cy="47296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gray">
          <a:xfrm rot="10800000">
            <a:off x="6794938" y="3058510"/>
            <a:ext cx="315310" cy="268014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6: </a:t>
            </a:r>
            <a:r>
              <a:rPr lang="en-US" dirty="0" smtClean="0"/>
              <a:t>Take two closest data point and make them as one cluster (N =2)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4226" y="1600693"/>
            <a:ext cx="7514852" cy="41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7: </a:t>
            </a:r>
            <a:r>
              <a:rPr lang="en-US" dirty="0" smtClean="0"/>
              <a:t>Take two closest data point and make them as one cluster (N =1)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b="4245"/>
          <a:stretch>
            <a:fillRect/>
          </a:stretch>
        </p:blipFill>
        <p:spPr bwMode="auto">
          <a:xfrm>
            <a:off x="2839599" y="1741103"/>
            <a:ext cx="6842027" cy="355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l="11026" t="25647" r="37113" b="35561"/>
          <a:stretch>
            <a:fillRect/>
          </a:stretch>
        </p:blipFill>
        <p:spPr bwMode="auto">
          <a:xfrm>
            <a:off x="788276" y="1781529"/>
            <a:ext cx="10533817" cy="443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919654" y="1062345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r>
              <a:rPr lang="en-IN" dirty="0" smtClean="0"/>
              <a:t> is memory of Hierarchical clustering algorithm. It will remember each and every step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8937" y="1046579"/>
            <a:ext cx="97378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Height of the </a:t>
            </a:r>
            <a:r>
              <a:rPr lang="en-IN" dirty="0" err="1" smtClean="0"/>
              <a:t>Dendogram</a:t>
            </a:r>
            <a:r>
              <a:rPr lang="en-IN" dirty="0" smtClean="0"/>
              <a:t> represents distance between P2 and P3</a:t>
            </a:r>
          </a:p>
          <a:p>
            <a:pPr lvl="1"/>
            <a:r>
              <a:rPr lang="en-IN" sz="1600" dirty="0" smtClean="0"/>
              <a:t>Distance represent dissimilarity between two points. If points are dissimilar, distance is greater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 r="51544" b="6569"/>
          <a:stretch>
            <a:fillRect/>
          </a:stretch>
        </p:blipFill>
        <p:spPr bwMode="auto">
          <a:xfrm>
            <a:off x="706162" y="2100274"/>
            <a:ext cx="5493947" cy="417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/>
          <a:srcRect l="49377" b="5350"/>
          <a:stretch>
            <a:fillRect/>
          </a:stretch>
        </p:blipFill>
        <p:spPr bwMode="auto">
          <a:xfrm>
            <a:off x="6432332" y="2336756"/>
            <a:ext cx="5301959" cy="3906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3231930" y="1966246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098219" y="1966246"/>
            <a:ext cx="1613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4702" y="1109642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Now, we will identify the next two closest points (P5 and P6)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387" y="1482755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665777" y="1461738"/>
            <a:ext cx="1770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 bwMode="gray">
          <a:xfrm>
            <a:off x="9916509" y="507649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3707" r="50078" b="11207"/>
          <a:stretch>
            <a:fillRect/>
          </a:stretch>
        </p:blipFill>
        <p:spPr bwMode="auto">
          <a:xfrm>
            <a:off x="536028" y="1860331"/>
            <a:ext cx="6495393" cy="476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51979" t="21659" r="1397" b="7004"/>
          <a:stretch>
            <a:fillRect/>
          </a:stretch>
        </p:blipFill>
        <p:spPr bwMode="auto">
          <a:xfrm>
            <a:off x="6991247" y="1891863"/>
            <a:ext cx="4911718" cy="422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9654" y="1125407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r>
              <a:rPr lang="en-IN" dirty="0" smtClean="0"/>
              <a:t> is memory of Hierarchical clustering algorithm. It will remember each and every step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231930" y="1656179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098219" y="1587862"/>
            <a:ext cx="1928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 t="7311" r="48760" b="6264"/>
          <a:stretch>
            <a:fillRect/>
          </a:stretch>
        </p:blipFill>
        <p:spPr bwMode="auto">
          <a:xfrm>
            <a:off x="750176" y="2128345"/>
            <a:ext cx="5159824" cy="386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/>
          <a:srcRect l="51007"/>
          <a:stretch>
            <a:fillRect/>
          </a:stretch>
        </p:blipFill>
        <p:spPr bwMode="auto">
          <a:xfrm>
            <a:off x="7267903" y="1892519"/>
            <a:ext cx="4240925" cy="3841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5575" y="1367085"/>
            <a:ext cx="11701463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u="sng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u="sng" dirty="0" smtClean="0">
                <a:solidFill>
                  <a:srgbClr val="0070C0"/>
                </a:solidFill>
              </a:rPr>
              <a:t>Exploratory </a:t>
            </a:r>
            <a:r>
              <a:rPr lang="en-US" altLang="en-US" b="1" u="sng" dirty="0">
                <a:solidFill>
                  <a:srgbClr val="0070C0"/>
                </a:solidFill>
              </a:rPr>
              <a:t>Data Analysis </a:t>
            </a:r>
            <a:endParaRPr lang="en-US" altLang="en-US" b="1" u="sng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 smtClean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Performing </a:t>
            </a:r>
            <a:r>
              <a:rPr lang="en-US" altLang="en-US" b="1" dirty="0">
                <a:solidFill>
                  <a:srgbClr val="000000"/>
                </a:solidFill>
              </a:rPr>
              <a:t>initial investigations on </a:t>
            </a:r>
            <a:r>
              <a:rPr lang="en-US" altLang="en-US" b="1" dirty="0" smtClean="0">
                <a:solidFill>
                  <a:srgbClr val="000000"/>
                </a:solidFill>
              </a:rPr>
              <a:t>data </a:t>
            </a:r>
            <a:r>
              <a:rPr lang="en-US" altLang="en-US" dirty="0">
                <a:solidFill>
                  <a:srgbClr val="000000"/>
                </a:solidFill>
              </a:rPr>
              <a:t>with the help of </a:t>
            </a:r>
            <a:r>
              <a:rPr lang="en-US" altLang="en-US" b="1" dirty="0">
                <a:solidFill>
                  <a:srgbClr val="000000"/>
                </a:solidFill>
              </a:rPr>
              <a:t>summary </a:t>
            </a:r>
            <a:r>
              <a:rPr lang="en-US" altLang="en-US" b="1" dirty="0" smtClean="0">
                <a:solidFill>
                  <a:srgbClr val="000000"/>
                </a:solidFill>
              </a:rPr>
              <a:t>statistics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00"/>
                </a:solidFill>
              </a:rPr>
              <a:t>It involves </a:t>
            </a:r>
            <a:endParaRPr lang="en-US" altLang="en-US" b="1" dirty="0">
              <a:solidFill>
                <a:srgbClr val="000000"/>
              </a:solidFill>
            </a:endParaRP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understand the data</a:t>
            </a: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</a:t>
            </a:r>
            <a:r>
              <a:rPr lang="en-US" altLang="en-US" sz="1600" dirty="0">
                <a:solidFill>
                  <a:srgbClr val="000000"/>
                </a:solidFill>
              </a:rPr>
              <a:t>discover </a:t>
            </a:r>
            <a:r>
              <a:rPr lang="en-US" altLang="en-US" sz="1600" dirty="0" smtClean="0">
                <a:solidFill>
                  <a:srgbClr val="000000"/>
                </a:solidFill>
              </a:rPr>
              <a:t>patterns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(through any initial hypothesis)</a:t>
            </a: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</a:t>
            </a:r>
            <a:r>
              <a:rPr lang="en-US" altLang="en-US" sz="1600" dirty="0">
                <a:solidFill>
                  <a:srgbClr val="000000"/>
                </a:solidFill>
              </a:rPr>
              <a:t>spot </a:t>
            </a:r>
            <a:r>
              <a:rPr lang="en-US" altLang="en-US" sz="1600" dirty="0" smtClean="0">
                <a:solidFill>
                  <a:srgbClr val="000000"/>
                </a:solidFill>
              </a:rPr>
              <a:t>anomalies (missing data, outlier, </a:t>
            </a:r>
            <a:r>
              <a:rPr lang="en-US" altLang="en-US" sz="1600" dirty="0" err="1" smtClean="0">
                <a:solidFill>
                  <a:srgbClr val="000000"/>
                </a:solidFill>
              </a:rPr>
              <a:t>etc</a:t>
            </a:r>
            <a:r>
              <a:rPr lang="en-US" altLang="en-US" sz="1600" dirty="0" smtClean="0">
                <a:solidFill>
                  <a:srgbClr val="000000"/>
                </a:solidFill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/>
            </a:r>
            <a:br>
              <a:rPr lang="en-US" altLang="en-US" sz="1200" dirty="0">
                <a:solidFill>
                  <a:srgbClr val="000000"/>
                </a:solidFill>
              </a:rPr>
            </a:b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5123" name="Picture 3" descr="Data processing, big data, analytics, data analysis, descriptive analytic,  exploratory data icon -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09" y="3140294"/>
            <a:ext cx="2738355" cy="27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1867500" cy="257442"/>
            <a:chOff x="0" y="944429"/>
            <a:chExt cx="18675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25665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186750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Overall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1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689" y="1519544"/>
            <a:ext cx="973783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Y axis represents </a:t>
            </a:r>
            <a:r>
              <a:rPr lang="en-IN" b="1" dirty="0" smtClean="0"/>
              <a:t>distance between different clusters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Set distance thresholds 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 &gt; = 1.5</a:t>
            </a:r>
            <a:r>
              <a:rPr lang="en-IN" dirty="0" smtClean="0"/>
              <a:t>, it should be a different cluster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distance&lt;1.5</a:t>
            </a:r>
            <a:r>
              <a:rPr lang="en-IN" dirty="0" smtClean="0"/>
              <a:t>, it should be one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Thus, </a:t>
            </a:r>
            <a:r>
              <a:rPr lang="en-IN" b="1" dirty="0" smtClean="0"/>
              <a:t>distance threshold = 1.5</a:t>
            </a:r>
            <a:r>
              <a:rPr lang="en-IN" dirty="0" smtClean="0"/>
              <a:t> divides into </a:t>
            </a:r>
            <a:r>
              <a:rPr lang="en-IN" b="1" dirty="0" smtClean="0"/>
              <a:t>2 clusters</a:t>
            </a:r>
            <a:endParaRPr lang="en-US" b="1" dirty="0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 l="51007"/>
          <a:stretch>
            <a:fillRect/>
          </a:stretch>
        </p:blipFill>
        <p:spPr bwMode="auto">
          <a:xfrm>
            <a:off x="6974398" y="1545021"/>
            <a:ext cx="5007396" cy="4536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gray">
          <a:xfrm>
            <a:off x="7677807" y="3594538"/>
            <a:ext cx="3594538" cy="1588"/>
          </a:xfrm>
          <a:prstGeom prst="line">
            <a:avLst/>
          </a:prstGeom>
          <a:ln w="38100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1227" y="3626868"/>
            <a:ext cx="1087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1</a:t>
            </a:r>
            <a:endParaRPr lang="en-US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131972" y="3637379"/>
            <a:ext cx="1087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2</a:t>
            </a:r>
            <a:endParaRPr lang="en-US" b="1" dirty="0" smtClean="0"/>
          </a:p>
        </p:txBody>
      </p:sp>
      <p:grpSp>
        <p:nvGrpSpPr>
          <p:cNvPr id="19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20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4226" y="1900247"/>
            <a:ext cx="7514852" cy="41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9392" y="1377664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Result for Two clusters: </a:t>
            </a:r>
            <a:r>
              <a:rPr lang="en-IN" dirty="0" smtClean="0"/>
              <a:t>All the points in any cluster are less than or equal to 1.5 units</a:t>
            </a:r>
            <a:endParaRPr lang="en-US" dirty="0" smtClean="0"/>
          </a:p>
        </p:txBody>
      </p:sp>
      <p:grpSp>
        <p:nvGrpSpPr>
          <p:cNvPr id="14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15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Four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689" y="1519544"/>
            <a:ext cx="973783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Y axis represents </a:t>
            </a:r>
            <a:r>
              <a:rPr lang="en-IN" b="1" dirty="0" smtClean="0"/>
              <a:t>distance between different clusters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Set distance thresholds 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 &gt; = 0.8</a:t>
            </a:r>
            <a:r>
              <a:rPr lang="en-IN" dirty="0" smtClean="0"/>
              <a:t>, it should be a different cluster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distance&lt;0.8</a:t>
            </a:r>
            <a:r>
              <a:rPr lang="en-IN" dirty="0" smtClean="0"/>
              <a:t>, it should be one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Thus, </a:t>
            </a:r>
            <a:r>
              <a:rPr lang="en-IN" b="1" dirty="0" smtClean="0"/>
              <a:t>distance threshold = 0.8</a:t>
            </a:r>
            <a:r>
              <a:rPr lang="en-IN" dirty="0" smtClean="0"/>
              <a:t> divides into </a:t>
            </a:r>
            <a:r>
              <a:rPr lang="en-IN" b="1" dirty="0" smtClean="0"/>
              <a:t>4 clusters</a:t>
            </a:r>
            <a:endParaRPr lang="en-US" b="1" dirty="0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 l="51007"/>
          <a:stretch>
            <a:fillRect/>
          </a:stretch>
        </p:blipFill>
        <p:spPr bwMode="auto">
          <a:xfrm>
            <a:off x="6974398" y="1545021"/>
            <a:ext cx="5007396" cy="4536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gray">
          <a:xfrm flipV="1">
            <a:off x="7283669" y="4572000"/>
            <a:ext cx="4256690" cy="15766"/>
          </a:xfrm>
          <a:prstGeom prst="line">
            <a:avLst/>
          </a:prstGeom>
          <a:ln w="38100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99434" y="4998468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1</a:t>
            </a:r>
            <a:endParaRPr lang="en-US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8445061" y="499321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2</a:t>
            </a:r>
            <a:endParaRPr lang="en-US" b="1" dirty="0" smtClean="0"/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20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2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559157" y="500372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3</a:t>
            </a:r>
            <a:endParaRPr lang="en-US" b="1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10720550" y="501423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4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Four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9392" y="1377664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Result for Four clusters: </a:t>
            </a:r>
            <a:r>
              <a:rPr lang="en-IN" dirty="0" smtClean="0"/>
              <a:t>All the points in any cluster are less than or equal to 0.8 units</a:t>
            </a:r>
            <a:endParaRPr lang="en-US" dirty="0" smtClean="0"/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15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2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939" t="23060" r="52138" b="12931"/>
          <a:stretch>
            <a:fillRect/>
          </a:stretch>
        </p:blipFill>
        <p:spPr bwMode="auto">
          <a:xfrm>
            <a:off x="2585545" y="1734206"/>
            <a:ext cx="5975131" cy="468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Optimal Number of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Premium Vector | Flat thinking concept"/>
          <p:cNvPicPr>
            <a:picLocks noChangeAspect="1" noChangeArrowheads="1"/>
          </p:cNvPicPr>
          <p:nvPr/>
        </p:nvPicPr>
        <p:blipFill>
          <a:blip r:embed="rId2"/>
          <a:srcRect t="12427" b="14597"/>
          <a:stretch>
            <a:fillRect/>
          </a:stretch>
        </p:blipFill>
        <p:spPr bwMode="auto">
          <a:xfrm>
            <a:off x="3371740" y="2501229"/>
            <a:ext cx="5062812" cy="369462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774732" y="1030819"/>
            <a:ext cx="603819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None/>
            </a:pPr>
            <a:r>
              <a:rPr lang="en-IN" sz="3200" b="1" dirty="0" smtClean="0">
                <a:solidFill>
                  <a:srgbClr val="C00000"/>
                </a:solidFill>
              </a:rPr>
              <a:t>How to find</a:t>
            </a:r>
          </a:p>
          <a:p>
            <a:pPr marL="342900" indent="-342900" algn="ctr">
              <a:buNone/>
            </a:pPr>
            <a:r>
              <a:rPr lang="en-IN" sz="3200" b="1" dirty="0" smtClean="0">
                <a:solidFill>
                  <a:srgbClr val="C00000"/>
                </a:solidFill>
              </a:rPr>
              <a:t>optimal number of clusters?</a:t>
            </a:r>
            <a:endParaRPr lang="en-US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Find the largest vertical line which is not intersected by any horizontal line</a:t>
            </a:r>
            <a:endParaRPr lang="en-US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t="20797" r="51050" b="13685"/>
          <a:stretch>
            <a:fillRect/>
          </a:stretch>
        </p:blipFill>
        <p:spPr bwMode="auto">
          <a:xfrm>
            <a:off x="218939" y="1560786"/>
            <a:ext cx="5740427" cy="431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/>
          <a:srcRect l="52262" t="23886" b="13685"/>
          <a:stretch>
            <a:fillRect/>
          </a:stretch>
        </p:blipFill>
        <p:spPr bwMode="auto">
          <a:xfrm>
            <a:off x="5980715" y="1765737"/>
            <a:ext cx="6211285" cy="41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Quiz: </a:t>
            </a:r>
            <a:r>
              <a:rPr lang="en-IN" dirty="0" smtClean="0"/>
              <a:t>Find Optimal number of clusters in the below </a:t>
            </a:r>
            <a:r>
              <a:rPr lang="en-IN" dirty="0" err="1" smtClean="0"/>
              <a:t>dendogram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51982" t="21983" r="2216" b="11638"/>
          <a:stretch>
            <a:fillRect/>
          </a:stretch>
        </p:blipFill>
        <p:spPr bwMode="auto">
          <a:xfrm>
            <a:off x="3153103" y="1494804"/>
            <a:ext cx="6117021" cy="4984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Quiz: </a:t>
            </a:r>
            <a:r>
              <a:rPr lang="en-IN" dirty="0" smtClean="0"/>
              <a:t>Find Optimal number of clusters in the below </a:t>
            </a:r>
            <a:r>
              <a:rPr lang="en-IN" dirty="0" err="1" smtClean="0"/>
              <a:t>dendogram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51982" t="21983" r="2216" b="11638"/>
          <a:stretch>
            <a:fillRect/>
          </a:stretch>
        </p:blipFill>
        <p:spPr bwMode="auto">
          <a:xfrm>
            <a:off x="3153103" y="1494804"/>
            <a:ext cx="6117021" cy="4984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94136" y="1325112"/>
            <a:ext cx="22229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Solution: </a:t>
            </a:r>
            <a:r>
              <a:rPr lang="en-IN" dirty="0" smtClean="0"/>
              <a:t>3 Clusters</a:t>
            </a: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 bwMode="gray">
          <a:xfrm>
            <a:off x="2774731" y="4445876"/>
            <a:ext cx="7598979" cy="1588"/>
          </a:xfrm>
          <a:prstGeom prst="lin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99640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1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38496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2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03931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3</a:t>
            </a:r>
            <a:endParaRPr lang="en-US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Develop Hierarchical Clustering Model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will use </a:t>
            </a:r>
            <a:r>
              <a:rPr lang="en-IN" dirty="0" err="1" smtClean="0"/>
              <a:t>scipy</a:t>
            </a:r>
            <a:r>
              <a:rPr lang="en-IN" dirty="0" smtClean="0"/>
              <a:t> library, cluster module, hierarchy </a:t>
            </a:r>
            <a:r>
              <a:rPr lang="en-IN" dirty="0" err="1" smtClean="0"/>
              <a:t>andsub</a:t>
            </a:r>
            <a:r>
              <a:rPr lang="en-IN" dirty="0" smtClean="0"/>
              <a:t>-module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need to import two functions – </a:t>
            </a:r>
            <a:r>
              <a:rPr lang="en-IN" dirty="0" err="1" smtClean="0">
                <a:solidFill>
                  <a:srgbClr val="C00000"/>
                </a:solidFill>
              </a:rPr>
              <a:t>Dendogram</a:t>
            </a:r>
            <a:r>
              <a:rPr lang="en-IN" dirty="0" smtClean="0">
                <a:solidFill>
                  <a:srgbClr val="C00000"/>
                </a:solidFill>
              </a:rPr>
              <a:t> function </a:t>
            </a:r>
            <a:r>
              <a:rPr lang="en-IN" dirty="0" smtClean="0"/>
              <a:t>and </a:t>
            </a:r>
            <a:r>
              <a:rPr lang="en-IN" dirty="0" smtClean="0">
                <a:solidFill>
                  <a:srgbClr val="C00000"/>
                </a:solidFill>
              </a:rPr>
              <a:t>Linkage Function</a:t>
            </a:r>
          </a:p>
          <a:p>
            <a:pPr marL="520700" lvl="1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 bwMode="gray">
          <a:xfrm>
            <a:off x="8844455" y="914400"/>
            <a:ext cx="3137338" cy="725214"/>
          </a:xfrm>
          <a:prstGeom prst="wedgeRectCallout">
            <a:avLst>
              <a:gd name="adj1" fmla="val -60729"/>
              <a:gd name="adj2" fmla="val 1105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/>
                </a:solidFill>
              </a:rPr>
              <a:t>Ward method minimizes variances between the clusters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4319752" y="3342289"/>
            <a:ext cx="1450428" cy="88286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sz="1600" b="1" dirty="0" smtClean="0">
                <a:solidFill>
                  <a:schemeClr val="bg1"/>
                </a:solidFill>
              </a:rPr>
              <a:t>Linkage</a:t>
            </a:r>
          </a:p>
          <a:p>
            <a:pPr marL="0" indent="0" algn="ctr">
              <a:buNone/>
            </a:pPr>
            <a:r>
              <a:rPr lang="en-IN" b="1" dirty="0" smtClean="0">
                <a:solidFill>
                  <a:schemeClr val="bg1"/>
                </a:solidFill>
              </a:rPr>
              <a:t>Function</a:t>
            </a:r>
            <a:endParaRPr 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13" name="Can 12"/>
          <p:cNvSpPr/>
          <p:nvPr/>
        </p:nvSpPr>
        <p:spPr bwMode="gray">
          <a:xfrm>
            <a:off x="2065283" y="3326524"/>
            <a:ext cx="725214" cy="1008993"/>
          </a:xfrm>
          <a:prstGeom prst="can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 bwMode="gray">
          <a:xfrm>
            <a:off x="3137338" y="3594538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gray">
          <a:xfrm>
            <a:off x="6143296" y="3589283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3730" name="Picture 2" descr="Correlation, data, dendrogram, visualisation icon - Download on Iconfi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7850" y="2883174"/>
            <a:ext cx="1594398" cy="159439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 bwMode="gray">
          <a:xfrm>
            <a:off x="7215352" y="3321269"/>
            <a:ext cx="1450428" cy="88286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sz="1600" b="1" dirty="0" err="1" smtClean="0">
                <a:solidFill>
                  <a:schemeClr val="bg1"/>
                </a:solidFill>
              </a:rPr>
              <a:t>Dendogram</a:t>
            </a:r>
            <a:r>
              <a:rPr lang="en-IN" sz="1600" b="1" dirty="0" smtClean="0">
                <a:solidFill>
                  <a:schemeClr val="bg1"/>
                </a:solidFill>
              </a:rPr>
              <a:t> Function</a:t>
            </a:r>
            <a:endParaRPr 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gray">
          <a:xfrm>
            <a:off x="8802414" y="3599793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53556" y="4386465"/>
            <a:ext cx="1278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Dataset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3460" y="3924010"/>
            <a:ext cx="1015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>
              <a:spcBef>
                <a:spcPts val="0"/>
              </a:spcBef>
              <a:buNone/>
            </a:pPr>
            <a:r>
              <a:rPr lang="en-IN" b="1" dirty="0" smtClean="0"/>
              <a:t>Linkage</a:t>
            </a:r>
          </a:p>
          <a:p>
            <a:pPr marL="216000" indent="-342900">
              <a:spcBef>
                <a:spcPts val="0"/>
              </a:spcBef>
              <a:buNone/>
            </a:pPr>
            <a:r>
              <a:rPr lang="en-IN" b="1" dirty="0" smtClean="0"/>
              <a:t>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294883" y="4454782"/>
            <a:ext cx="142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>
              <a:spcBef>
                <a:spcPts val="0"/>
              </a:spcBef>
              <a:buNone/>
            </a:pPr>
            <a:r>
              <a:rPr lang="en-IN" b="1" dirty="0" err="1" smtClean="0"/>
              <a:t>Dendogram</a:t>
            </a:r>
            <a:endParaRPr lang="en-IN" b="1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4146332" y="4297127"/>
            <a:ext cx="1702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Create 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Linkage matrix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(using ward method)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3822" y="4276107"/>
            <a:ext cx="1770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Convert 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Linkage matrix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 to </a:t>
            </a:r>
            <a:r>
              <a:rPr lang="en-IN" b="1" dirty="0" err="1" smtClean="0"/>
              <a:t>Dendogram</a:t>
            </a:r>
            <a:endParaRPr lang="en-IN" b="1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Find optimal number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scipy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 import 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cluster.hierarchy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as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sch.dendrogram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sch.linkage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, method = 'ward'))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plt.title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plt.xlabel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('Customers')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plt.ylabel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('Euclidean distances')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plt.show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 b="14910"/>
          <a:stretch>
            <a:fillRect/>
          </a:stretch>
        </p:blipFill>
        <p:spPr bwMode="auto">
          <a:xfrm>
            <a:off x="5787914" y="2532172"/>
            <a:ext cx="6020458" cy="331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ular Callout 11"/>
          <p:cNvSpPr/>
          <p:nvPr/>
        </p:nvSpPr>
        <p:spPr bwMode="gray">
          <a:xfrm>
            <a:off x="8844455" y="914400"/>
            <a:ext cx="3137338" cy="725214"/>
          </a:xfrm>
          <a:prstGeom prst="wedgeRectCallout">
            <a:avLst>
              <a:gd name="adj1" fmla="val -60729"/>
              <a:gd name="adj2" fmla="val 1105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/>
                </a:solidFill>
              </a:rPr>
              <a:t>Ward method minimizes variances between the clusters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5533697" y="4035972"/>
            <a:ext cx="5880537" cy="1588"/>
          </a:xfrm>
          <a:prstGeom prst="lin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27836" y="4123706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57244" y="4102685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76292" y="4081664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16513" y="4123705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4</a:t>
            </a: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3" name="Picture 3" descr="Data processing, big data, analytics, data analysis, descriptive analytic,  exploratory data icon -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09" y="3140294"/>
            <a:ext cx="2738355" cy="27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2" name="Rectangle 1"/>
          <p:cNvSpPr/>
          <p:nvPr/>
        </p:nvSpPr>
        <p:spPr bwMode="gray">
          <a:xfrm>
            <a:off x="365782" y="1489390"/>
            <a:ext cx="6858000" cy="295261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the number of rows and columns in the </a:t>
            </a:r>
            <a:r>
              <a:rPr lang="en-IN" b="1" dirty="0" smtClean="0">
                <a:solidFill>
                  <a:srgbClr val="002060"/>
                </a:solidFill>
              </a:rPr>
              <a:t>dataset (shape)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Know column and their corresponding data </a:t>
            </a:r>
            <a:r>
              <a:rPr lang="en-IN" b="1" dirty="0" smtClean="0">
                <a:solidFill>
                  <a:srgbClr val="002060"/>
                </a:solidFill>
              </a:rPr>
              <a:t>type (info)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top 5 rows in the </a:t>
            </a:r>
            <a:r>
              <a:rPr lang="en-IN" b="1" dirty="0" smtClean="0">
                <a:solidFill>
                  <a:srgbClr val="002060"/>
                </a:solidFill>
              </a:rPr>
              <a:t>dataset (head)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last 5 rows in the </a:t>
            </a:r>
            <a:r>
              <a:rPr lang="en-IN" b="1" dirty="0" smtClean="0">
                <a:solidFill>
                  <a:srgbClr val="002060"/>
                </a:solidFill>
              </a:rPr>
              <a:t>dataset (tail)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Describing statistical summary of </a:t>
            </a:r>
            <a:r>
              <a:rPr lang="en-IN" b="1" dirty="0" smtClean="0">
                <a:solidFill>
                  <a:srgbClr val="002060"/>
                </a:solidFill>
              </a:rPr>
              <a:t>dataset (describe)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NULL values in the </a:t>
            </a:r>
            <a:r>
              <a:rPr lang="en-IN" b="1" dirty="0" smtClean="0">
                <a:solidFill>
                  <a:srgbClr val="002060"/>
                </a:solidFill>
              </a:rPr>
              <a:t>dataset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2"/>
            </a:pPr>
            <a:r>
              <a:rPr lang="en-IN" sz="1600" b="1" u="sng" dirty="0" smtClean="0">
                <a:solidFill>
                  <a:srgbClr val="002060"/>
                </a:solidFill>
              </a:rPr>
              <a:t>Train Model 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import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AgglomerativeClustering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4, affinity = '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euclidean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', linkage = 'ward')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hc.fit_predict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 startAt="3"/>
            </a:pPr>
            <a:r>
              <a:rPr lang="en-IN" b="1" u="sng" dirty="0" smtClean="0">
                <a:solidFill>
                  <a:srgbClr val="002060"/>
                </a:solidFill>
              </a:rPr>
              <a:t>Add Y variable to the original dataset</a:t>
            </a:r>
            <a:endParaRPr lang="en-US" b="1" u="sng" dirty="0" smtClean="0">
              <a:solidFill>
                <a:srgbClr val="00206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y=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pd.DataFrame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({'Cluster Name':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})</a:t>
            </a:r>
          </a:p>
          <a:p>
            <a:pPr marL="342900" indent="-342900"/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dataset['Cluster Name']= y['Cluster Name']</a:t>
            </a:r>
          </a:p>
          <a:p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4"/>
            </a:pPr>
            <a:r>
              <a:rPr lang="en-IN" sz="1600" b="1" u="sng" dirty="0" smtClean="0">
                <a:solidFill>
                  <a:srgbClr val="002060"/>
                </a:solidFill>
              </a:rPr>
              <a:t>Analysis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dataset.groupby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(by ='Cluster Name').mean()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6290" y="2212920"/>
            <a:ext cx="9337696" cy="232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717879" y="3886842"/>
            <a:ext cx="1536590" cy="33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4F83BD"/>
                </a:solidFill>
              </a:rPr>
              <a:t>Well Settled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266" y="5568498"/>
            <a:ext cx="1014981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endParaRPr lang="en-IN" sz="1600" b="1" dirty="0" smtClean="0">
              <a:solidFill>
                <a:srgbClr val="4F83BD"/>
              </a:solidFill>
            </a:endParaRPr>
          </a:p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4F83BD"/>
                </a:solidFill>
              </a:rPr>
              <a:t>Well Settled:		 </a:t>
            </a:r>
            <a:r>
              <a:rPr lang="en-IN" sz="1600" dirty="0" smtClean="0"/>
              <a:t>Married elder people with University+ education and High Income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683" y="3093312"/>
            <a:ext cx="236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5500180"/>
            <a:ext cx="1080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 	</a:t>
            </a:r>
            <a:r>
              <a:rPr lang="en-IN" sz="1600" dirty="0" smtClean="0"/>
              <a:t>High school passed people employed mostly in low skilled jobs (living in small cities)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8390" y="4244193"/>
            <a:ext cx="1536590" cy="33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00B050"/>
                </a:solidFill>
              </a:rPr>
              <a:t>Average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0431" y="5232165"/>
            <a:ext cx="120784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rgbClr val="00B050"/>
                </a:solidFill>
              </a:rPr>
              <a:t>Average		         </a:t>
            </a:r>
            <a:r>
              <a:rPr lang="en-IN" dirty="0" smtClean="0"/>
              <a:t>High school passed people employed in skilled job (living in small and medium cities)</a:t>
            </a:r>
            <a:r>
              <a:rPr lang="en-IN" b="1" dirty="0" smtClean="0">
                <a:solidFill>
                  <a:srgbClr val="00B050"/>
                </a:solidFill>
              </a:rPr>
              <a:t>	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5534" y="3461171"/>
            <a:ext cx="2782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449" y="4953639"/>
            <a:ext cx="10859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	         </a:t>
            </a:r>
            <a:r>
              <a:rPr lang="en-IN" dirty="0" smtClean="0"/>
              <a:t>Single men focusing on only careers earning 2nd highest salary  </a:t>
            </a: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/>
          <a:srcRect l="3150" t="15733" r="58318" b="19828"/>
          <a:stretch>
            <a:fillRect/>
          </a:stretch>
        </p:blipFill>
        <p:spPr bwMode="auto">
          <a:xfrm>
            <a:off x="756745" y="1491576"/>
            <a:ext cx="4382814" cy="412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/>
          <a:srcRect l="58886" t="15841" r="4521" b="19720"/>
          <a:stretch>
            <a:fillRect/>
          </a:stretch>
        </p:blipFill>
        <p:spPr bwMode="auto">
          <a:xfrm>
            <a:off x="6842235" y="1340069"/>
            <a:ext cx="4351282" cy="430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ight Arrow 22"/>
          <p:cNvSpPr/>
          <p:nvPr/>
        </p:nvSpPr>
        <p:spPr bwMode="gray">
          <a:xfrm>
            <a:off x="5549462" y="3358055"/>
            <a:ext cx="1150883" cy="551793"/>
          </a:xfrm>
          <a:prstGeom prst="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Choose the number of clusters (say K)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Select at random K points as </a:t>
            </a:r>
            <a:r>
              <a:rPr lang="en-IN" dirty="0" err="1" smtClean="0"/>
              <a:t>centroids</a:t>
            </a:r>
            <a:r>
              <a:rPr lang="en-IN" dirty="0" smtClean="0"/>
              <a:t> (not necessarily from your dataset)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Compute new </a:t>
            </a:r>
            <a:r>
              <a:rPr lang="en-IN" dirty="0" err="1" smtClean="0"/>
              <a:t>centroid</a:t>
            </a:r>
            <a:r>
              <a:rPr lang="en-IN" dirty="0" smtClean="0"/>
              <a:t> for each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Reassign each data point to the new closest </a:t>
            </a:r>
            <a:r>
              <a:rPr lang="en-IN" dirty="0" err="1" smtClean="0"/>
              <a:t>centroid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Choose the number of clusters (say K)</a:t>
            </a:r>
          </a:p>
          <a:p>
            <a:pPr marL="520700" lvl="1" indent="-342900"/>
            <a:r>
              <a:rPr lang="en-IN" dirty="0" smtClean="0"/>
              <a:t>Say K =2 (will discuss later)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 l="23143" t="29526" r="17726" b="12500"/>
          <a:stretch>
            <a:fillRect/>
          </a:stretch>
        </p:blipFill>
        <p:spPr bwMode="auto">
          <a:xfrm>
            <a:off x="2648607" y="2396359"/>
            <a:ext cx="6606747" cy="364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2. Select at random 2 points as </a:t>
            </a:r>
            <a:r>
              <a:rPr lang="en-IN" dirty="0" err="1" smtClean="0"/>
              <a:t>centroids</a:t>
            </a:r>
            <a:r>
              <a:rPr lang="en-IN" dirty="0" smtClean="0"/>
              <a:t> (not necessarily from your dataset)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/>
          <a:srcRect l="24110" t="30280" r="22454" b="12823"/>
          <a:stretch>
            <a:fillRect/>
          </a:stretch>
        </p:blipFill>
        <p:spPr bwMode="auto">
          <a:xfrm>
            <a:off x="2695903" y="2254469"/>
            <a:ext cx="6952594" cy="416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03431" y="152239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3. 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l="23143" t="30603" r="20755" b="12069"/>
          <a:stretch>
            <a:fillRect/>
          </a:stretch>
        </p:blipFill>
        <p:spPr bwMode="auto">
          <a:xfrm>
            <a:off x="2238703" y="2191406"/>
            <a:ext cx="7299434" cy="41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 bwMode="gray">
          <a:xfrm>
            <a:off x="7866993" y="2680138"/>
            <a:ext cx="1560786" cy="1588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21004" y="2557663"/>
            <a:ext cx="1814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-342900">
              <a:spcBef>
                <a:spcPts val="0"/>
              </a:spcBef>
              <a:buNone/>
            </a:pPr>
            <a:r>
              <a:rPr lang="en-IN" dirty="0" smtClean="0"/>
              <a:t>Any point on green line is equidistant to the red/blue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03431" y="152239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3. 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  <p:cxnSp>
        <p:nvCxnSpPr>
          <p:cNvPr id="15" name="Straight Arrow Connector 14"/>
          <p:cNvCxnSpPr/>
          <p:nvPr/>
        </p:nvCxnSpPr>
        <p:spPr bwMode="gray">
          <a:xfrm>
            <a:off x="7866993" y="2680138"/>
            <a:ext cx="1560786" cy="1588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 l="24234" t="30172" r="20876" b="11638"/>
          <a:stretch>
            <a:fillRect/>
          </a:stretch>
        </p:blipFill>
        <p:spPr bwMode="auto">
          <a:xfrm>
            <a:off x="2743200" y="1860330"/>
            <a:ext cx="7141780" cy="42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4. Compute new </a:t>
            </a:r>
            <a:r>
              <a:rPr lang="en-IN" dirty="0" err="1" smtClean="0"/>
              <a:t>centroid</a:t>
            </a:r>
            <a:r>
              <a:rPr lang="en-IN" dirty="0" smtClean="0"/>
              <a:t> for each cluster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4719" t="29741" r="21361" b="13147"/>
          <a:stretch>
            <a:fillRect/>
          </a:stretch>
        </p:blipFill>
        <p:spPr bwMode="auto">
          <a:xfrm>
            <a:off x="3216166" y="2175641"/>
            <a:ext cx="7015655" cy="41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5. Reassign data points to </a:t>
            </a:r>
            <a:r>
              <a:rPr lang="en-IN" dirty="0" err="1" smtClean="0"/>
              <a:t>centroid</a:t>
            </a:r>
            <a:r>
              <a:rPr lang="en-IN" dirty="0" smtClean="0"/>
              <a:t> (BEFORE RE-ASSIGNMENT) 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/>
          <a:srcRect l="23507" t="32543" r="22088" b="13578"/>
          <a:stretch>
            <a:fillRect/>
          </a:stretch>
        </p:blipFill>
        <p:spPr bwMode="auto">
          <a:xfrm>
            <a:off x="3058510" y="2380593"/>
            <a:ext cx="7078718" cy="394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 bwMode="gray">
          <a:xfrm>
            <a:off x="7330966" y="3594538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gray">
          <a:xfrm>
            <a:off x="5197366" y="4219904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gray">
          <a:xfrm>
            <a:off x="4325008" y="4514193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4" idx="7"/>
          </p:cNvCxnSpPr>
          <p:nvPr/>
        </p:nvCxnSpPr>
        <p:spPr bwMode="gray">
          <a:xfrm rot="5400000" flipH="1" flipV="1">
            <a:off x="7857525" y="1967029"/>
            <a:ext cx="1598124" cy="1763101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59612" y="1643263"/>
            <a:ext cx="3448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These points will be re-assigned</a:t>
            </a: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294998"/>
            <a:ext cx="6858000" cy="31100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rgbClr val="002060"/>
                </a:solidFill>
              </a:rPr>
              <a:t>Check the number of rows and columns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4" name="Rectangle 13"/>
          <p:cNvSpPr/>
          <p:nvPr/>
        </p:nvSpPr>
        <p:spPr bwMode="gray">
          <a:xfrm>
            <a:off x="795337" y="2344669"/>
            <a:ext cx="11396663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The data has </a:t>
            </a:r>
            <a:r>
              <a:rPr lang="en-IN" b="1" dirty="0" smtClean="0">
                <a:solidFill>
                  <a:schemeClr val="tx1"/>
                </a:solidFill>
              </a:rPr>
              <a:t>2000 customers </a:t>
            </a:r>
            <a:r>
              <a:rPr lang="en-IN" dirty="0" smtClean="0">
                <a:solidFill>
                  <a:schemeClr val="tx1"/>
                </a:solidFill>
              </a:rPr>
              <a:t>and </a:t>
            </a:r>
            <a:r>
              <a:rPr lang="en-IN" b="1" dirty="0">
                <a:solidFill>
                  <a:schemeClr val="tx1"/>
                </a:solidFill>
              </a:rPr>
              <a:t>8</a:t>
            </a:r>
            <a:r>
              <a:rPr lang="en-IN" b="1" dirty="0" smtClean="0">
                <a:solidFill>
                  <a:schemeClr val="tx1"/>
                </a:solidFill>
              </a:rPr>
              <a:t> columns</a:t>
            </a:r>
            <a:r>
              <a:rPr lang="en-IN" dirty="0" smtClean="0">
                <a:solidFill>
                  <a:schemeClr val="tx1"/>
                </a:solidFill>
              </a:rPr>
              <a:t>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Out of these 8 columns, </a:t>
            </a:r>
            <a:r>
              <a:rPr lang="en-IN" b="1" dirty="0" smtClean="0">
                <a:solidFill>
                  <a:schemeClr val="tx1"/>
                </a:solidFill>
              </a:rPr>
              <a:t>0 column is dependent variable </a:t>
            </a:r>
            <a:r>
              <a:rPr lang="en-IN" dirty="0" smtClean="0">
                <a:solidFill>
                  <a:schemeClr val="tx1"/>
                </a:solidFill>
              </a:rPr>
              <a:t>and </a:t>
            </a:r>
            <a:r>
              <a:rPr lang="en-IN" b="1" dirty="0" smtClean="0">
                <a:solidFill>
                  <a:schemeClr val="tx1"/>
                </a:solidFill>
              </a:rPr>
              <a:t>all 8 are independent variables</a:t>
            </a:r>
            <a:endParaRPr lang="en-IN" sz="16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11019" y="1606005"/>
            <a:ext cx="21595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dataset.shape</a:t>
            </a: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(2000, 8)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78346" y="3665578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dataset.info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 bwMode="gray">
          <a:xfrm>
            <a:off x="476140" y="3178821"/>
            <a:ext cx="6858000" cy="220027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b="1" dirty="0" smtClean="0">
                <a:solidFill>
                  <a:srgbClr val="002060"/>
                </a:solidFill>
              </a:rPr>
              <a:t>Know column and their corresponding data type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95336" y="5716411"/>
            <a:ext cx="11396663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There is no null value in any column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The datatype for all the columns are </a:t>
            </a:r>
            <a:r>
              <a:rPr lang="en-IN" sz="1600" dirty="0" err="1" smtClean="0">
                <a:solidFill>
                  <a:schemeClr val="tx1"/>
                </a:solidFill>
              </a:rPr>
              <a:t>int</a:t>
            </a:r>
            <a:endParaRPr lang="en-IN" sz="1600" dirty="0" smtClean="0">
              <a:solidFill>
                <a:schemeClr val="tx1"/>
              </a:solidFill>
            </a:endParaRP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3378" y="4020208"/>
            <a:ext cx="3083573" cy="176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38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5. Reassign data points to </a:t>
            </a:r>
            <a:r>
              <a:rPr lang="en-IN" dirty="0" err="1" smtClean="0"/>
              <a:t>centroid</a:t>
            </a:r>
            <a:r>
              <a:rPr lang="en-IN" dirty="0" smtClean="0"/>
              <a:t> (AFTER RE-ASSIGNMENT) 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/>
          <a:srcRect l="25564" t="32220" r="21727" b="11961"/>
          <a:stretch>
            <a:fillRect/>
          </a:stretch>
        </p:blipFill>
        <p:spPr bwMode="auto">
          <a:xfrm>
            <a:off x="2916621" y="2128345"/>
            <a:ext cx="6858000" cy="408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6. Final Model (No iteration take place now)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l="23143" t="32328" r="21967" b="12931"/>
          <a:stretch>
            <a:fillRect/>
          </a:stretch>
        </p:blipFill>
        <p:spPr bwMode="auto">
          <a:xfrm>
            <a:off x="3011214" y="2364828"/>
            <a:ext cx="7141779" cy="400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6. Final Model (No iteration take place now)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 l="23143" t="27155" r="22452" b="11853"/>
          <a:stretch>
            <a:fillRect/>
          </a:stretch>
        </p:blipFill>
        <p:spPr bwMode="auto">
          <a:xfrm>
            <a:off x="3011214" y="1986455"/>
            <a:ext cx="7078717" cy="446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 l="20717" t="21875" r="21606" b="19289"/>
          <a:stretch>
            <a:fillRect/>
          </a:stretch>
        </p:blipFill>
        <p:spPr bwMode="auto">
          <a:xfrm>
            <a:off x="2380593" y="2065282"/>
            <a:ext cx="7504386" cy="430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 l="5087" t="42996" r="4763" b="44073"/>
          <a:stretch>
            <a:fillRect/>
          </a:stretch>
        </p:blipFill>
        <p:spPr bwMode="auto">
          <a:xfrm>
            <a:off x="204951" y="1592318"/>
            <a:ext cx="11729545" cy="94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=1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 l="21326" t="20259" r="13243" b="17241"/>
          <a:stretch>
            <a:fillRect/>
          </a:stretch>
        </p:blipFill>
        <p:spPr bwMode="auto">
          <a:xfrm>
            <a:off x="614855" y="2246294"/>
            <a:ext cx="7882759" cy="42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 l="32956" t="82435" r="28270" b="7004"/>
          <a:stretch>
            <a:fillRect/>
          </a:stretch>
        </p:blipFill>
        <p:spPr bwMode="auto">
          <a:xfrm>
            <a:off x="7147034" y="1655380"/>
            <a:ext cx="5044966" cy="77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=2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 l="21568" t="22414" r="16999" b="18750"/>
          <a:stretch>
            <a:fillRect/>
          </a:stretch>
        </p:blipFill>
        <p:spPr bwMode="auto">
          <a:xfrm>
            <a:off x="0" y="2144110"/>
            <a:ext cx="7993117" cy="430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 l="19263" t="59160" r="43780" b="35884"/>
          <a:stretch>
            <a:fillRect/>
          </a:stretch>
        </p:blipFill>
        <p:spPr bwMode="auto">
          <a:xfrm>
            <a:off x="5580993" y="1245476"/>
            <a:ext cx="6271926" cy="4729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=3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 l="20235" t="21983" r="18090" b="20905"/>
          <a:stretch>
            <a:fillRect/>
          </a:stretch>
        </p:blipFill>
        <p:spPr bwMode="auto">
          <a:xfrm>
            <a:off x="236482" y="2159876"/>
            <a:ext cx="8024649" cy="41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 l="12359" t="58836" r="38446" b="35345"/>
          <a:stretch>
            <a:fillRect/>
          </a:stretch>
        </p:blipFill>
        <p:spPr bwMode="auto">
          <a:xfrm>
            <a:off x="2569779" y="1418896"/>
            <a:ext cx="8534405" cy="567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0" indent="0"/>
            <a:r>
              <a:rPr lang="en-IN" sz="1800" dirty="0" smtClean="0"/>
              <a:t>You can increase the clusters and WCSS will go down</a:t>
            </a:r>
          </a:p>
          <a:p>
            <a:pPr marL="0" indent="0"/>
            <a:r>
              <a:rPr lang="en-IN" sz="1800" dirty="0" smtClean="0"/>
              <a:t>When number of clusters = number of points then WCSS will be 0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l="19751" t="23276" r="17362" b="14871"/>
          <a:stretch>
            <a:fillRect/>
          </a:stretch>
        </p:blipFill>
        <p:spPr bwMode="auto">
          <a:xfrm>
            <a:off x="2569779" y="2408844"/>
            <a:ext cx="6905297" cy="381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352941" y="2262993"/>
            <a:ext cx="2230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import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for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in range(1, 11):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, init = 'k-means++',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42)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kmeans.fit(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wcss.append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kmeans.inertia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_)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(range(1, 11),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plt.title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('The Elbow Method')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plt.xlabel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('Number of clusters')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plt.ylabel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('WCSS')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plt.show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Find optimal number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9197" y="3389586"/>
            <a:ext cx="4272776" cy="26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4, init = 'k-means++',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42)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kmeans.fit_predict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342900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2"/>
            </a:pPr>
            <a:r>
              <a:rPr lang="en-IN" sz="1600" b="1" u="sng" dirty="0" smtClean="0">
                <a:solidFill>
                  <a:srgbClr val="002060"/>
                </a:solidFill>
              </a:rPr>
              <a:t>Train Model 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6331" y="356906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u="sng" dirty="0" smtClean="0">
                <a:solidFill>
                  <a:srgbClr val="002060"/>
                </a:solidFill>
              </a:rPr>
              <a:t>Add Y variable to the original dataset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dataset['Cluster Name']=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y_kmeans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612775" y="3858228"/>
            <a:ext cx="6858000" cy="3453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IN" b="1" dirty="0" smtClean="0">
                <a:solidFill>
                  <a:srgbClr val="002060"/>
                </a:solidFill>
              </a:rPr>
              <a:t>Check the last 5 rows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9031" y="4108383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dataset.tail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Rectangle 15"/>
          <p:cNvSpPr/>
          <p:nvPr/>
        </p:nvSpPr>
        <p:spPr bwMode="gray">
          <a:xfrm>
            <a:off x="612775" y="1269612"/>
            <a:ext cx="6858000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dirty="0" smtClean="0">
                <a:solidFill>
                  <a:srgbClr val="002060"/>
                </a:solidFill>
              </a:rPr>
              <a:t>Check the top 5 rows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7770" y="1493050"/>
            <a:ext cx="2608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dataset.head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985" y="1810735"/>
            <a:ext cx="7089885" cy="192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9487" y="4448340"/>
            <a:ext cx="75247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48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4"/>
            </a:pPr>
            <a:r>
              <a:rPr lang="en-IN" sz="1600" b="1" u="sng" dirty="0" smtClean="0">
                <a:solidFill>
                  <a:srgbClr val="002060"/>
                </a:solidFill>
              </a:rPr>
              <a:t>Analysis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dataset.groupby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(by ='Cluster Name').mean()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1300" y="3294995"/>
            <a:ext cx="1536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4F83BD"/>
                </a:solidFill>
              </a:rPr>
              <a:t>Well Settled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266" y="5568498"/>
            <a:ext cx="1014981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endParaRPr lang="en-IN" sz="1600" b="1" dirty="0" smtClean="0">
              <a:solidFill>
                <a:srgbClr val="4F83BD"/>
              </a:solidFill>
            </a:endParaRPr>
          </a:p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4F83BD"/>
                </a:solidFill>
              </a:rPr>
              <a:t>Well Settled:		 </a:t>
            </a:r>
            <a:r>
              <a:rPr lang="en-IN" sz="1600" dirty="0" smtClean="0"/>
              <a:t>Married elder people with University+ education and High Income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5500180"/>
            <a:ext cx="1080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 	</a:t>
            </a:r>
            <a:r>
              <a:rPr lang="en-IN" sz="1600" dirty="0" smtClean="0"/>
              <a:t>High school passed people employed mostly in low skilled jobs (living in small cities)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0431" y="5232165"/>
            <a:ext cx="120784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rgbClr val="00B050"/>
                </a:solidFill>
              </a:rPr>
              <a:t>Average		         </a:t>
            </a:r>
            <a:r>
              <a:rPr lang="en-IN" dirty="0" smtClean="0"/>
              <a:t>High school passed people employed in skilled job (living in small and medium cities)</a:t>
            </a:r>
            <a:r>
              <a:rPr lang="en-IN" b="1" dirty="0" smtClean="0">
                <a:solidFill>
                  <a:srgbClr val="00B050"/>
                </a:solidFill>
              </a:rPr>
              <a:t>		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449" y="4953639"/>
            <a:ext cx="10859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	         </a:t>
            </a:r>
            <a:r>
              <a:rPr lang="en-IN" dirty="0" smtClean="0"/>
              <a:t>Single men focusing on only careers earning 2nd highest salary 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 l="3694"/>
          <a:stretch>
            <a:fillRect/>
          </a:stretch>
        </p:blipFill>
        <p:spPr bwMode="auto">
          <a:xfrm>
            <a:off x="2774731" y="2450880"/>
            <a:ext cx="9417269" cy="223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1038443" y="4018219"/>
            <a:ext cx="1988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</a:t>
            </a:r>
            <a:endParaRPr lang="en-IN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096252" y="4359807"/>
            <a:ext cx="18046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00B050"/>
                </a:solidFill>
              </a:rPr>
              <a:t>Average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2360" y="3650359"/>
            <a:ext cx="2674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</a:t>
            </a: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6" name="Rectangle 15"/>
          <p:cNvSpPr/>
          <p:nvPr/>
        </p:nvSpPr>
        <p:spPr bwMode="gray">
          <a:xfrm>
            <a:off x="612775" y="1269612"/>
            <a:ext cx="6858000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IN" b="1" dirty="0" smtClean="0">
                <a:solidFill>
                  <a:srgbClr val="002060"/>
                </a:solidFill>
              </a:rPr>
              <a:t>Describing the statistical summary of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7770" y="1493050"/>
            <a:ext cx="4308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dataset.describe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9" name="Rectangle 18"/>
          <p:cNvSpPr/>
          <p:nvPr/>
        </p:nvSpPr>
        <p:spPr bwMode="gray">
          <a:xfrm>
            <a:off x="549713" y="4303987"/>
            <a:ext cx="11396663" cy="21125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Count</a:t>
            </a:r>
            <a:r>
              <a:rPr lang="en-IN" dirty="0" smtClean="0">
                <a:solidFill>
                  <a:schemeClr val="tx1"/>
                </a:solidFill>
              </a:rPr>
              <a:t>: We can see that there are 2000 observation in the dataset (No null value in the dataset)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Mean (For continuous variable):  </a:t>
            </a:r>
            <a:r>
              <a:rPr lang="en-IN" dirty="0" smtClean="0">
                <a:solidFill>
                  <a:schemeClr val="tx1"/>
                </a:solidFill>
              </a:rPr>
              <a:t>The average age is ~</a:t>
            </a:r>
            <a:r>
              <a:rPr lang="en-IN" b="1" dirty="0" smtClean="0">
                <a:solidFill>
                  <a:srgbClr val="C00000"/>
                </a:solidFill>
              </a:rPr>
              <a:t>36 years </a:t>
            </a:r>
            <a:r>
              <a:rPr lang="en-IN" dirty="0" smtClean="0">
                <a:solidFill>
                  <a:schemeClr val="tx1"/>
                </a:solidFill>
              </a:rPr>
              <a:t>and  Average Income is </a:t>
            </a:r>
            <a:r>
              <a:rPr lang="en-IN" b="1" dirty="0" smtClean="0">
                <a:solidFill>
                  <a:srgbClr val="C00000"/>
                </a:solidFill>
              </a:rPr>
              <a:t>~120k$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Mean (For Categorical variable containing 0 and 1): </a:t>
            </a:r>
            <a:r>
              <a:rPr lang="en-IN" dirty="0" smtClean="0">
                <a:solidFill>
                  <a:schemeClr val="tx1"/>
                </a:solidFill>
              </a:rPr>
              <a:t>Shows proportion of 1s in the dataset</a:t>
            </a:r>
          </a:p>
          <a:p>
            <a:pPr lvl="1"/>
            <a:r>
              <a:rPr lang="en-IN" sz="1600" b="1" dirty="0" smtClean="0">
                <a:solidFill>
                  <a:srgbClr val="4F83BD"/>
                </a:solidFill>
              </a:rPr>
              <a:t>Sex: </a:t>
            </a:r>
            <a:r>
              <a:rPr lang="en-IN" sz="1600" dirty="0" smtClean="0">
                <a:solidFill>
                  <a:schemeClr val="tx1"/>
                </a:solidFill>
              </a:rPr>
              <a:t>Proportion of  </a:t>
            </a:r>
            <a:r>
              <a:rPr lang="en-IN" sz="1600" b="1" dirty="0" smtClean="0">
                <a:solidFill>
                  <a:srgbClr val="C00000"/>
                </a:solidFill>
              </a:rPr>
              <a:t>female</a:t>
            </a:r>
            <a:r>
              <a:rPr lang="en-IN" sz="1600" dirty="0" smtClean="0">
                <a:solidFill>
                  <a:schemeClr val="tx1"/>
                </a:solidFill>
              </a:rPr>
              <a:t> in the dataset is ~</a:t>
            </a:r>
            <a:r>
              <a:rPr lang="en-IN" sz="1600" b="1" dirty="0" smtClean="0">
                <a:solidFill>
                  <a:srgbClr val="C00000"/>
                </a:solidFill>
              </a:rPr>
              <a:t>45% </a:t>
            </a:r>
            <a:r>
              <a:rPr lang="en-IN" sz="1600" dirty="0" smtClean="0">
                <a:solidFill>
                  <a:schemeClr val="tx1"/>
                </a:solidFill>
              </a:rPr>
              <a:t>(and thus, </a:t>
            </a:r>
            <a:r>
              <a:rPr lang="en-IN" sz="1600" b="1" dirty="0" smtClean="0">
                <a:solidFill>
                  <a:srgbClr val="C00000"/>
                </a:solidFill>
              </a:rPr>
              <a:t>males</a:t>
            </a:r>
            <a:r>
              <a:rPr lang="en-IN" sz="1600" dirty="0" smtClean="0">
                <a:solidFill>
                  <a:schemeClr val="tx1"/>
                </a:solidFill>
              </a:rPr>
              <a:t> are </a:t>
            </a:r>
            <a:r>
              <a:rPr lang="en-IN" sz="1600" b="1" dirty="0" smtClean="0">
                <a:solidFill>
                  <a:srgbClr val="C00000"/>
                </a:solidFill>
              </a:rPr>
              <a:t>~55%)</a:t>
            </a:r>
          </a:p>
          <a:p>
            <a:pPr lvl="1"/>
            <a:r>
              <a:rPr lang="en-IN" sz="1600" b="1" dirty="0" smtClean="0">
                <a:solidFill>
                  <a:srgbClr val="4F83BD"/>
                </a:solidFill>
              </a:rPr>
              <a:t>Marital Status: </a:t>
            </a:r>
            <a:r>
              <a:rPr lang="en-IN" sz="1600" b="1" dirty="0" smtClean="0">
                <a:solidFill>
                  <a:srgbClr val="C00000"/>
                </a:solidFill>
              </a:rPr>
              <a:t>~50% </a:t>
            </a:r>
            <a:r>
              <a:rPr lang="en-IN" sz="1600" dirty="0" smtClean="0">
                <a:solidFill>
                  <a:schemeClr val="tx1"/>
                </a:solidFill>
              </a:rPr>
              <a:t>customers are </a:t>
            </a:r>
            <a:r>
              <a:rPr lang="en-IN" sz="1600" b="1" dirty="0" smtClean="0">
                <a:solidFill>
                  <a:srgbClr val="C00000"/>
                </a:solidFill>
              </a:rPr>
              <a:t>single</a:t>
            </a:r>
            <a:r>
              <a:rPr lang="en-IN" sz="1600" dirty="0" smtClean="0">
                <a:solidFill>
                  <a:schemeClr val="tx1"/>
                </a:solidFill>
              </a:rPr>
              <a:t> and </a:t>
            </a:r>
            <a:r>
              <a:rPr lang="en-IN" sz="1600" b="1" dirty="0" smtClean="0">
                <a:solidFill>
                  <a:srgbClr val="C00000"/>
                </a:solidFill>
              </a:rPr>
              <a:t>remaining 50% </a:t>
            </a:r>
            <a:r>
              <a:rPr lang="en-IN" sz="1600" dirty="0" smtClean="0">
                <a:solidFill>
                  <a:schemeClr val="tx1"/>
                </a:solidFill>
              </a:rPr>
              <a:t>customers are </a:t>
            </a:r>
            <a:r>
              <a:rPr lang="en-IN" sz="1600" b="1" dirty="0" smtClean="0">
                <a:solidFill>
                  <a:srgbClr val="C00000"/>
                </a:solidFill>
              </a:rPr>
              <a:t>non married</a:t>
            </a: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/>
          <a:srcRect t="2891"/>
          <a:stretch>
            <a:fillRect/>
          </a:stretch>
        </p:blipFill>
        <p:spPr bwMode="auto">
          <a:xfrm>
            <a:off x="1490335" y="1828801"/>
            <a:ext cx="9305925" cy="241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 bwMode="gray">
          <a:xfrm>
            <a:off x="3279228" y="2412118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gray">
          <a:xfrm>
            <a:off x="5449615" y="2422627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gray">
          <a:xfrm>
            <a:off x="7288926" y="2385841"/>
            <a:ext cx="1082564" cy="3100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gray">
          <a:xfrm>
            <a:off x="4529960" y="2401606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New Delhi"/>
  <p:tag name="MEKKOFORMATS" val="&lt;MekkoFormats&gt;&lt;NumberFormat DecimalSeparator=&quot;.&quot; ThousandSeparator=&quot;,&quot; NegativeNumberFormat=&quot;1&quot; /&gt;&lt;Font&gt;&lt;Output_Font_Name Default=&quot;Arial&quot; UsePPTTheme=&quot;True&quot; /&gt;&lt;/Font&gt;&lt;DateFormat CultureID=&quot;1033&quot; FormatString=&quot;M/d/yyyy&quot; /&gt;&lt;/MekkoFormats&gt;"/>
  <p:tag name="POWER_USER_PPT_AGENDA_PRESENTATION_COLOR_TAG" val="#B4B4B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heme/theme1.xml><?xml version="1.0" encoding="utf-8"?>
<a:theme xmlns:a="http://schemas.openxmlformats.org/drawingml/2006/main" name="Bain Core">
  <a:themeElements>
    <a:clrScheme name="Bain">
      <a:dk1>
        <a:srgbClr val="000000"/>
      </a:dk1>
      <a:lt1>
        <a:srgbClr val="FFFFFF"/>
      </a:lt1>
      <a:dk2>
        <a:srgbClr val="D6D6D6"/>
      </a:dk2>
      <a:lt2>
        <a:srgbClr val="5C5C5C"/>
      </a:lt2>
      <a:accent1>
        <a:srgbClr val="B4B4B4"/>
      </a:accent1>
      <a:accent2>
        <a:srgbClr val="D6D6D6"/>
      </a:accent2>
      <a:accent3>
        <a:srgbClr val="CC0000"/>
      </a:accent3>
      <a:accent4>
        <a:srgbClr val="46647B"/>
      </a:accent4>
      <a:accent5>
        <a:srgbClr val="507867"/>
      </a:accent5>
      <a:accent6>
        <a:srgbClr val="973B74"/>
      </a:accent6>
      <a:hlink>
        <a:srgbClr val="46647B"/>
      </a:hlink>
      <a:folHlink>
        <a:srgbClr val="7891A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indent="0" algn="ctr">
          <a:buNone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 cap="flat">
          <a:solidFill>
            <a:schemeClr val="tx1"/>
          </a:solidFill>
          <a:miter lim="800000"/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36000" tIns="36000" rIns="36000" bIns="36000" rtlCol="0">
        <a:spAutoFit/>
      </a:bodyPr>
      <a:lstStyle>
        <a:defPPr marL="0" indent="0"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ain Core On Screen Show (16_9).potx" id="{BF16324A-100D-43A3-989B-06855AF3057C}" vid="{05E5CB01-ABF8-49A0-9EED-8A582D469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7663</TotalTime>
  <Words>3595</Words>
  <Application>Microsoft Office PowerPoint</Application>
  <PresentationFormat>Custom</PresentationFormat>
  <Paragraphs>934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Bain Core</vt:lpstr>
      <vt:lpstr>Problem Statement </vt:lpstr>
      <vt:lpstr>Problem Statement </vt:lpstr>
      <vt:lpstr>Agenda</vt:lpstr>
      <vt:lpstr>Step 1: Import Libraries </vt:lpstr>
      <vt:lpstr>Step 3: Exploratory Data Analysis</vt:lpstr>
      <vt:lpstr>Step 3: Exploratory Data Analysis</vt:lpstr>
      <vt:lpstr>Step 3: Exploratory Data Analysis</vt:lpstr>
      <vt:lpstr>Step 3: Exploratory Data Analysis</vt:lpstr>
      <vt:lpstr>Step 3: Exploratory Data Analysis</vt:lpstr>
      <vt:lpstr>Step 3: Exploratory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5: Bi-variate Analysis</vt:lpstr>
      <vt:lpstr>Step 5: Bi-variate Analysis</vt:lpstr>
      <vt:lpstr>PowerPoint Presentation</vt:lpstr>
      <vt:lpstr>Step 6: Data Preparation</vt:lpstr>
      <vt:lpstr>Step 6: Data Preparation</vt:lpstr>
      <vt:lpstr>Step 6: Data Preparation</vt:lpstr>
      <vt:lpstr>Modeling using Hierarchical Clustering</vt:lpstr>
      <vt:lpstr>Hierarchical Clustering: Modeling - Euclidean Distance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Creation of Dendogram</vt:lpstr>
      <vt:lpstr>Hierarchical Clustering : Creation of Dendogram</vt:lpstr>
      <vt:lpstr>Hierarchical Clustering : Creation of Dendogram</vt:lpstr>
      <vt:lpstr>Hierarchical Clustering : Creation of Dendogram</vt:lpstr>
      <vt:lpstr>Hierarchical Clustering : Creation of Dendogram – Two Clusters</vt:lpstr>
      <vt:lpstr>Hierarchical Clustering : Creation of Dendogram – Two Clusters</vt:lpstr>
      <vt:lpstr>Hierarchical Clustering : Creation of Dendogram – Four Clusters</vt:lpstr>
      <vt:lpstr>Hierarchical Clustering : Creation of Dendogram – Four Clusters</vt:lpstr>
      <vt:lpstr>Hierarchical Clustering – Optimal Number of Clusters</vt:lpstr>
      <vt:lpstr>Hierarchical Clustering – Find optimal number of clusters   </vt:lpstr>
      <vt:lpstr>Hierarchical Clustering – Find optimal number of clusters   </vt:lpstr>
      <vt:lpstr>Hierarchical Clustering – Find optimal number of clusters   </vt:lpstr>
      <vt:lpstr>7.1: Modeling using Hierarchical Clustering</vt:lpstr>
      <vt:lpstr>7.1: Modeling using Hierarchical Clustering</vt:lpstr>
      <vt:lpstr>7.1: Modeling using Hierarchical Clustering</vt:lpstr>
      <vt:lpstr>7.1: Modeling using Hierarchical Clustering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7.2: Modeling using K-Means Clustering</vt:lpstr>
      <vt:lpstr>7.2: Modeling using K-Means Clustering</vt:lpstr>
      <vt:lpstr>7.2: Modeling using K-Means Clustering</vt:lpstr>
    </vt:vector>
  </TitlesOfParts>
  <Company>Bain &amp;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Khurana</dc:creator>
  <cp:lastModifiedBy>welcome</cp:lastModifiedBy>
  <cp:revision>369</cp:revision>
  <cp:lastPrinted>2017-02-15T14:23:56Z</cp:lastPrinted>
  <dcterms:created xsi:type="dcterms:W3CDTF">2020-01-04T03:22:49Z</dcterms:created>
  <dcterms:modified xsi:type="dcterms:W3CDTF">2024-03-01T18:03:55Z</dcterms:modified>
</cp:coreProperties>
</file>